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1.xml" ContentType="application/vnd.openxmlformats-officedocument.presentationml.notesSlide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4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5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6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7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8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.xml" ContentType="application/vnd.openxmlformats-officedocument.themeOverride+xml"/>
  <Override PartName="/ppt/charts/chart19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6"/>
  </p:notesMasterIdLst>
  <p:handoutMasterIdLst>
    <p:handoutMasterId r:id="rId77"/>
  </p:handoutMasterIdLst>
  <p:sldIdLst>
    <p:sldId id="429" r:id="rId2"/>
    <p:sldId id="311" r:id="rId3"/>
    <p:sldId id="271" r:id="rId4"/>
    <p:sldId id="304" r:id="rId5"/>
    <p:sldId id="439" r:id="rId6"/>
    <p:sldId id="307" r:id="rId7"/>
    <p:sldId id="313" r:id="rId8"/>
    <p:sldId id="369" r:id="rId9"/>
    <p:sldId id="373" r:id="rId10"/>
    <p:sldId id="297" r:id="rId11"/>
    <p:sldId id="374" r:id="rId12"/>
    <p:sldId id="375" r:id="rId13"/>
    <p:sldId id="376" r:id="rId14"/>
    <p:sldId id="377" r:id="rId15"/>
    <p:sldId id="378" r:id="rId16"/>
    <p:sldId id="395" r:id="rId17"/>
    <p:sldId id="411" r:id="rId18"/>
    <p:sldId id="426" r:id="rId19"/>
    <p:sldId id="295" r:id="rId20"/>
    <p:sldId id="379" r:id="rId21"/>
    <p:sldId id="275" r:id="rId22"/>
    <p:sldId id="293" r:id="rId23"/>
    <p:sldId id="434" r:id="rId24"/>
    <p:sldId id="380" r:id="rId25"/>
    <p:sldId id="333" r:id="rId26"/>
    <p:sldId id="355" r:id="rId27"/>
    <p:sldId id="273" r:id="rId28"/>
    <p:sldId id="433" r:id="rId29"/>
    <p:sldId id="335" r:id="rId30"/>
    <p:sldId id="336" r:id="rId31"/>
    <p:sldId id="341" r:id="rId32"/>
    <p:sldId id="337" r:id="rId33"/>
    <p:sldId id="338" r:id="rId34"/>
    <p:sldId id="342" r:id="rId35"/>
    <p:sldId id="410" r:id="rId36"/>
    <p:sldId id="334" r:id="rId37"/>
    <p:sldId id="401" r:id="rId38"/>
    <p:sldId id="430" r:id="rId39"/>
    <p:sldId id="431" r:id="rId40"/>
    <p:sldId id="432" r:id="rId41"/>
    <p:sldId id="437" r:id="rId42"/>
    <p:sldId id="424" r:id="rId43"/>
    <p:sldId id="390" r:id="rId44"/>
    <p:sldId id="391" r:id="rId45"/>
    <p:sldId id="392" r:id="rId46"/>
    <p:sldId id="409" r:id="rId47"/>
    <p:sldId id="393" r:id="rId48"/>
    <p:sldId id="280" r:id="rId49"/>
    <p:sldId id="381" r:id="rId50"/>
    <p:sldId id="386" r:id="rId51"/>
    <p:sldId id="383" r:id="rId52"/>
    <p:sldId id="382" r:id="rId53"/>
    <p:sldId id="387" r:id="rId54"/>
    <p:sldId id="384" r:id="rId55"/>
    <p:sldId id="385" r:id="rId56"/>
    <p:sldId id="389" r:id="rId57"/>
    <p:sldId id="331" r:id="rId58"/>
    <p:sldId id="428" r:id="rId59"/>
    <p:sldId id="427" r:id="rId60"/>
    <p:sldId id="349" r:id="rId61"/>
    <p:sldId id="400" r:id="rId62"/>
    <p:sldId id="365" r:id="rId63"/>
    <p:sldId id="364" r:id="rId64"/>
    <p:sldId id="370" r:id="rId65"/>
    <p:sldId id="415" r:id="rId66"/>
    <p:sldId id="367" r:id="rId67"/>
    <p:sldId id="416" r:id="rId68"/>
    <p:sldId id="419" r:id="rId69"/>
    <p:sldId id="420" r:id="rId70"/>
    <p:sldId id="397" r:id="rId71"/>
    <p:sldId id="396" r:id="rId72"/>
    <p:sldId id="399" r:id="rId73"/>
    <p:sldId id="394" r:id="rId74"/>
    <p:sldId id="422" r:id="rId75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E00"/>
    <a:srgbClr val="65A1D8"/>
    <a:srgbClr val="D32020"/>
    <a:srgbClr val="ABDDA4"/>
    <a:srgbClr val="2B83BA"/>
    <a:srgbClr val="D7191C"/>
    <a:srgbClr val="8F8453"/>
    <a:srgbClr val="A1996B"/>
    <a:srgbClr val="5D9CD6"/>
    <a:srgbClr val="FF7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43" autoAdjust="0"/>
    <p:restoredTop sz="94721" autoAdjust="0"/>
  </p:normalViewPr>
  <p:slideViewPr>
    <p:cSldViewPr snapToGrid="0">
      <p:cViewPr varScale="1">
        <p:scale>
          <a:sx n="98" d="100"/>
          <a:sy n="98" d="100"/>
        </p:scale>
        <p:origin x="111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0.xlsx"/><Relationship Id="rId1" Type="http://schemas.openxmlformats.org/officeDocument/2006/relationships/image" Target="../media/image45.png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Microsoft_Excel_Worksheet16.xlsx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7" Type="http://schemas.openxmlformats.org/officeDocument/2006/relationships/package" Target="../embeddings/Microsoft_Excel_Worksheet17.xlsx"/><Relationship Id="rId2" Type="http://schemas.microsoft.com/office/2011/relationships/chartColorStyle" Target="colors15.xml"/><Relationship Id="rId1" Type="http://schemas.microsoft.com/office/2011/relationships/chartStyle" Target="style15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 b="1" dirty="0" smtClean="0">
                <a:solidFill>
                  <a:schemeClr val="bg1"/>
                </a:solidFill>
              </a:rPr>
              <a:t>Access</a:t>
            </a:r>
            <a:r>
              <a:rPr lang="en-US" sz="2400" b="1" baseline="0" dirty="0" smtClean="0">
                <a:solidFill>
                  <a:schemeClr val="bg1"/>
                </a:solidFill>
              </a:rPr>
              <a:t> to piped </a:t>
            </a:r>
          </a:p>
          <a:p>
            <a:pPr>
              <a:defRPr/>
            </a:pPr>
            <a:r>
              <a:rPr lang="en-US" sz="2400" b="1" baseline="0" dirty="0" smtClean="0">
                <a:solidFill>
                  <a:schemeClr val="bg1"/>
                </a:solidFill>
              </a:rPr>
              <a:t>water</a:t>
            </a:r>
            <a:endParaRPr lang="en-US" sz="2400" b="1" dirty="0">
              <a:solidFill>
                <a:schemeClr val="bg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solidFill>
                <a:schemeClr val="accent1"/>
              </a:solidFill>
            </a:ln>
            <a:effectLst/>
          </c:spPr>
          <c:dLbls>
            <c:dLbl>
              <c:idx val="0"/>
              <c:layout>
                <c:manualLayout>
                  <c:x val="8.9549445139586861E-2"/>
                  <c:y val="-4.824561403508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9.7690303788640229E-2"/>
                  <c:y val="-0.1096491228070175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\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47625" cap="rnd">
                <a:solidFill>
                  <a:schemeClr val="accent1"/>
                </a:solidFill>
                <a:prstDash val="solid"/>
                <a:headEnd type="diamond" w="lg" len="lg"/>
                <a:tailEnd type="diamond" w="lg" len="lg"/>
              </a:ln>
              <a:effectLst/>
            </c:spPr>
            <c:trendlineType val="linear"/>
            <c:dispRSqr val="0"/>
            <c:dispEq val="0"/>
          </c:trendline>
          <c:cat>
            <c:numRef>
              <c:f>Sheet1!$A$2:$A$3</c:f>
              <c:numCache>
                <c:formatCode>General</c:formatCode>
                <c:ptCount val="2"/>
                <c:pt idx="0">
                  <c:v>2002</c:v>
                </c:pt>
                <c:pt idx="1">
                  <c:v>2014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75.8</c:v>
                </c:pt>
                <c:pt idx="1">
                  <c:v>86.5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2918192"/>
        <c:axId val="223040424"/>
      </c:areaChart>
      <c:catAx>
        <c:axId val="2229181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3040424"/>
        <c:crosses val="autoZero"/>
        <c:auto val="1"/>
        <c:lblAlgn val="ctr"/>
        <c:lblOffset val="100"/>
        <c:noMultiLvlLbl val="0"/>
      </c:catAx>
      <c:valAx>
        <c:axId val="223040424"/>
        <c:scaling>
          <c:orientation val="minMax"/>
          <c:max val="100"/>
          <c:min val="5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  <a:alpha val="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291819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Water!$C$2</c:f>
              <c:strCache>
                <c:ptCount val="1"/>
                <c:pt idx="0">
                  <c:v>1996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multiLvlStrRef>
              <c:f>Water!$A$7:$B$12</c:f>
              <c:multiLvlStrCache>
                <c:ptCount val="6"/>
                <c:lvl>
                  <c:pt idx="0">
                    <c:v> Emnambithi/Ladysmith</c:v>
                  </c:pt>
                  <c:pt idx="1">
                    <c:v> Greater Kokstad</c:v>
                  </c:pt>
                  <c:pt idx="2">
                    <c:v> Hibiscus Coast</c:v>
                  </c:pt>
                  <c:pt idx="3">
                    <c:v> KwaDukuza</c:v>
                  </c:pt>
                  <c:pt idx="4">
                    <c:v> Umdoni</c:v>
                  </c:pt>
                  <c:pt idx="5">
                    <c:v> uMngeni</c:v>
                  </c:pt>
                </c:lvl>
                <c:lvl>
                  <c:pt idx="0">
                    <c:v>B2</c:v>
                  </c:pt>
                  <c:pt idx="1">
                    <c:v>B2</c:v>
                  </c:pt>
                  <c:pt idx="2">
                    <c:v>B2</c:v>
                  </c:pt>
                  <c:pt idx="3">
                    <c:v>B2</c:v>
                  </c:pt>
                  <c:pt idx="4">
                    <c:v>B2</c:v>
                  </c:pt>
                  <c:pt idx="5">
                    <c:v>B2</c:v>
                  </c:pt>
                </c:lvl>
              </c:multiLvlStrCache>
            </c:multiLvlStrRef>
          </c:cat>
          <c:val>
            <c:numRef>
              <c:f>Water!$C$7:$C$12</c:f>
              <c:numCache>
                <c:formatCode>0.0</c:formatCode>
                <c:ptCount val="6"/>
                <c:pt idx="0">
                  <c:v>0.75698878738810305</c:v>
                </c:pt>
                <c:pt idx="1">
                  <c:v>0.83656216977809084</c:v>
                </c:pt>
                <c:pt idx="2">
                  <c:v>0.6662137571272595</c:v>
                </c:pt>
                <c:pt idx="3">
                  <c:v>0.6990706176144994</c:v>
                </c:pt>
                <c:pt idx="4">
                  <c:v>0.679713296287348</c:v>
                </c:pt>
                <c:pt idx="5">
                  <c:v>0.89762640541784466</c:v>
                </c:pt>
              </c:numCache>
            </c:numRef>
          </c:val>
        </c:ser>
        <c:ser>
          <c:idx val="1"/>
          <c:order val="1"/>
          <c:tx>
            <c:strRef>
              <c:f>Water!$G$2</c:f>
              <c:strCache>
                <c:ptCount val="1"/>
                <c:pt idx="0">
                  <c:v>2001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multiLvlStrRef>
              <c:f>Water!$A$7:$B$12</c:f>
              <c:multiLvlStrCache>
                <c:ptCount val="6"/>
                <c:lvl>
                  <c:pt idx="0">
                    <c:v> Emnambithi/Ladysmith</c:v>
                  </c:pt>
                  <c:pt idx="1">
                    <c:v> Greater Kokstad</c:v>
                  </c:pt>
                  <c:pt idx="2">
                    <c:v> Hibiscus Coast</c:v>
                  </c:pt>
                  <c:pt idx="3">
                    <c:v> KwaDukuza</c:v>
                  </c:pt>
                  <c:pt idx="4">
                    <c:v> Umdoni</c:v>
                  </c:pt>
                  <c:pt idx="5">
                    <c:v> uMngeni</c:v>
                  </c:pt>
                </c:lvl>
                <c:lvl>
                  <c:pt idx="0">
                    <c:v>B2</c:v>
                  </c:pt>
                  <c:pt idx="1">
                    <c:v>B2</c:v>
                  </c:pt>
                  <c:pt idx="2">
                    <c:v>B2</c:v>
                  </c:pt>
                  <c:pt idx="3">
                    <c:v>B2</c:v>
                  </c:pt>
                  <c:pt idx="4">
                    <c:v>B2</c:v>
                  </c:pt>
                  <c:pt idx="5">
                    <c:v>B2</c:v>
                  </c:pt>
                </c:lvl>
              </c:multiLvlStrCache>
            </c:multiLvlStrRef>
          </c:cat>
          <c:val>
            <c:numRef>
              <c:f>Water!$G$7:$G$12</c:f>
              <c:numCache>
                <c:formatCode>0.0</c:formatCode>
                <c:ptCount val="6"/>
                <c:pt idx="0">
                  <c:v>0.80507165205299547</c:v>
                </c:pt>
                <c:pt idx="1">
                  <c:v>0.9546384720327421</c:v>
                </c:pt>
                <c:pt idx="2">
                  <c:v>0.66950537478210348</c:v>
                </c:pt>
                <c:pt idx="3">
                  <c:v>0.76725830113436788</c:v>
                </c:pt>
                <c:pt idx="4">
                  <c:v>0.86131829482748168</c:v>
                </c:pt>
                <c:pt idx="5">
                  <c:v>0.92719240114866353</c:v>
                </c:pt>
              </c:numCache>
            </c:numRef>
          </c:val>
        </c:ser>
        <c:ser>
          <c:idx val="2"/>
          <c:order val="2"/>
          <c:tx>
            <c:strRef>
              <c:f>Water!$J$2</c:f>
              <c:strCache>
                <c:ptCount val="1"/>
                <c:pt idx="0">
                  <c:v>2011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multiLvlStrRef>
              <c:f>Water!$A$7:$B$12</c:f>
              <c:multiLvlStrCache>
                <c:ptCount val="6"/>
                <c:lvl>
                  <c:pt idx="0">
                    <c:v> Emnambithi/Ladysmith</c:v>
                  </c:pt>
                  <c:pt idx="1">
                    <c:v> Greater Kokstad</c:v>
                  </c:pt>
                  <c:pt idx="2">
                    <c:v> Hibiscus Coast</c:v>
                  </c:pt>
                  <c:pt idx="3">
                    <c:v> KwaDukuza</c:v>
                  </c:pt>
                  <c:pt idx="4">
                    <c:v> Umdoni</c:v>
                  </c:pt>
                  <c:pt idx="5">
                    <c:v> uMngeni</c:v>
                  </c:pt>
                </c:lvl>
                <c:lvl>
                  <c:pt idx="0">
                    <c:v>B2</c:v>
                  </c:pt>
                  <c:pt idx="1">
                    <c:v>B2</c:v>
                  </c:pt>
                  <c:pt idx="2">
                    <c:v>B2</c:v>
                  </c:pt>
                  <c:pt idx="3">
                    <c:v>B2</c:v>
                  </c:pt>
                  <c:pt idx="4">
                    <c:v>B2</c:v>
                  </c:pt>
                  <c:pt idx="5">
                    <c:v>B2</c:v>
                  </c:pt>
                </c:lvl>
              </c:multiLvlStrCache>
            </c:multiLvlStrRef>
          </c:cat>
          <c:val>
            <c:numRef>
              <c:f>Water!$J$7:$J$12</c:f>
              <c:numCache>
                <c:formatCode>0.0</c:formatCode>
                <c:ptCount val="6"/>
                <c:pt idx="0">
                  <c:v>0.91172456152323755</c:v>
                </c:pt>
                <c:pt idx="1">
                  <c:v>0.97275125929479489</c:v>
                </c:pt>
                <c:pt idx="2">
                  <c:v>0.95754437071802345</c:v>
                </c:pt>
                <c:pt idx="3">
                  <c:v>0.93649373881932019</c:v>
                </c:pt>
                <c:pt idx="4">
                  <c:v>0.97492004713011282</c:v>
                </c:pt>
                <c:pt idx="5">
                  <c:v>0.92977274846892777</c:v>
                </c:pt>
              </c:numCache>
            </c:numRef>
          </c:val>
        </c:ser>
        <c:ser>
          <c:idx val="3"/>
          <c:order val="3"/>
          <c:tx>
            <c:strRef>
              <c:f>Water!$N$2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multiLvlStrRef>
              <c:f>Water!$A$7:$B$12</c:f>
              <c:multiLvlStrCache>
                <c:ptCount val="6"/>
                <c:lvl>
                  <c:pt idx="0">
                    <c:v> Emnambithi/Ladysmith</c:v>
                  </c:pt>
                  <c:pt idx="1">
                    <c:v> Greater Kokstad</c:v>
                  </c:pt>
                  <c:pt idx="2">
                    <c:v> Hibiscus Coast</c:v>
                  </c:pt>
                  <c:pt idx="3">
                    <c:v> KwaDukuza</c:v>
                  </c:pt>
                  <c:pt idx="4">
                    <c:v> Umdoni</c:v>
                  </c:pt>
                  <c:pt idx="5">
                    <c:v> uMngeni</c:v>
                  </c:pt>
                </c:lvl>
                <c:lvl>
                  <c:pt idx="0">
                    <c:v>B2</c:v>
                  </c:pt>
                  <c:pt idx="1">
                    <c:v>B2</c:v>
                  </c:pt>
                  <c:pt idx="2">
                    <c:v>B2</c:v>
                  </c:pt>
                  <c:pt idx="3">
                    <c:v>B2</c:v>
                  </c:pt>
                  <c:pt idx="4">
                    <c:v>B2</c:v>
                  </c:pt>
                  <c:pt idx="5">
                    <c:v>B2</c:v>
                  </c:pt>
                </c:lvl>
              </c:multiLvlStrCache>
            </c:multiLvlStrRef>
          </c:cat>
          <c:val>
            <c:numRef>
              <c:f>Water!$N$7:$N$12</c:f>
              <c:numCache>
                <c:formatCode>0.0</c:formatCode>
                <c:ptCount val="6"/>
                <c:pt idx="0">
                  <c:v>0.86389199482357715</c:v>
                </c:pt>
                <c:pt idx="1">
                  <c:v>0.95561088347960343</c:v>
                </c:pt>
                <c:pt idx="2">
                  <c:v>0.98449202410967129</c:v>
                </c:pt>
                <c:pt idx="3">
                  <c:v>0.97580990719856031</c:v>
                </c:pt>
                <c:pt idx="4">
                  <c:v>0.98395083540914186</c:v>
                </c:pt>
                <c:pt idx="5">
                  <c:v>0.93112205050776042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227852216"/>
        <c:axId val="227852608"/>
      </c:barChart>
      <c:catAx>
        <c:axId val="227852216"/>
        <c:scaling>
          <c:orientation val="minMax"/>
        </c:scaling>
        <c:delete val="0"/>
        <c:axPos val="b"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en-ZA"/>
                  <a:t>Municipality</a:t>
                </a:r>
              </a:p>
            </c:rich>
          </c:tx>
          <c:layout>
            <c:manualLayout>
              <c:xMode val="edge"/>
              <c:yMode val="edge"/>
              <c:x val="0.45073498674991275"/>
              <c:y val="0.86106323931636497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7852608"/>
        <c:crosses val="autoZero"/>
        <c:auto val="1"/>
        <c:lblAlgn val="ctr"/>
        <c:lblOffset val="100"/>
        <c:noMultiLvlLbl val="0"/>
      </c:catAx>
      <c:valAx>
        <c:axId val="227852608"/>
        <c:scaling>
          <c:orientation val="minMax"/>
          <c:max val="1"/>
        </c:scaling>
        <c:delete val="0"/>
        <c:axPos val="l"/>
        <c:majorGridlines>
          <c:spPr>
            <a:ln w="3175" cap="flat" cmpd="sng" algn="ctr">
              <a:solidFill>
                <a:schemeClr val="bg1">
                  <a:lumMod val="9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ZA"/>
                  <a:t>Proportion</a:t>
                </a:r>
              </a:p>
            </c:rich>
          </c:tx>
          <c:layout>
            <c:manualLayout>
              <c:xMode val="edge"/>
              <c:yMode val="edge"/>
              <c:x val="8.8687820583063307E-3"/>
              <c:y val="0.29278656756690463"/>
            </c:manualLayout>
          </c:layout>
          <c:overlay val="0"/>
        </c:title>
        <c:numFmt formatCode="0.0" sourceLinked="1"/>
        <c:majorTickMark val="none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7852216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'Space-Time Research'!$C$1</c:f>
              <c:strCache>
                <c:ptCount val="1"/>
                <c:pt idx="0">
                  <c:v>1996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'Space-Time Research'!$B$7:$B$12</c:f>
              <c:strCache>
                <c:ptCount val="6"/>
                <c:pt idx="0">
                  <c:v> Emnambithi</c:v>
                </c:pt>
                <c:pt idx="1">
                  <c:v> Greater Kokstad</c:v>
                </c:pt>
                <c:pt idx="2">
                  <c:v> Hibiscus Coast</c:v>
                </c:pt>
                <c:pt idx="3">
                  <c:v> KwaDukuza</c:v>
                </c:pt>
                <c:pt idx="4">
                  <c:v> Umdoni</c:v>
                </c:pt>
                <c:pt idx="5">
                  <c:v> uMngeni</c:v>
                </c:pt>
              </c:strCache>
            </c:strRef>
          </c:cat>
          <c:val>
            <c:numRef>
              <c:f>'Space-Time Research'!$C$7:$C$12</c:f>
              <c:numCache>
                <c:formatCode>0.0</c:formatCode>
                <c:ptCount val="6"/>
                <c:pt idx="0">
                  <c:v>0.48787119638274473</c:v>
                </c:pt>
                <c:pt idx="1">
                  <c:v>0.48838028169014086</c:v>
                </c:pt>
                <c:pt idx="2">
                  <c:v>0.49326701443649157</c:v>
                </c:pt>
                <c:pt idx="3">
                  <c:v>0.45052002883328185</c:v>
                </c:pt>
                <c:pt idx="4">
                  <c:v>0.56604381443298968</c:v>
                </c:pt>
                <c:pt idx="5">
                  <c:v>0.6066145045696627</c:v>
                </c:pt>
              </c:numCache>
            </c:numRef>
          </c:val>
        </c:ser>
        <c:ser>
          <c:idx val="1"/>
          <c:order val="1"/>
          <c:tx>
            <c:strRef>
              <c:f>'Space-Time Research'!$H$1</c:f>
              <c:strCache>
                <c:ptCount val="1"/>
                <c:pt idx="0">
                  <c:v>2001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'Space-Time Research'!$B$7:$B$12</c:f>
              <c:strCache>
                <c:ptCount val="6"/>
                <c:pt idx="0">
                  <c:v> Emnambithi</c:v>
                </c:pt>
                <c:pt idx="1">
                  <c:v> Greater Kokstad</c:v>
                </c:pt>
                <c:pt idx="2">
                  <c:v> Hibiscus Coast</c:v>
                </c:pt>
                <c:pt idx="3">
                  <c:v> KwaDukuza</c:v>
                </c:pt>
                <c:pt idx="4">
                  <c:v> Umdoni</c:v>
                </c:pt>
                <c:pt idx="5">
                  <c:v> uMngeni</c:v>
                </c:pt>
              </c:strCache>
            </c:strRef>
          </c:cat>
          <c:val>
            <c:numRef>
              <c:f>'Space-Time Research'!$H$7:$H$12</c:f>
              <c:numCache>
                <c:formatCode>0.0</c:formatCode>
                <c:ptCount val="6"/>
                <c:pt idx="0">
                  <c:v>0.48703092106533791</c:v>
                </c:pt>
                <c:pt idx="1">
                  <c:v>0.68256675112063925</c:v>
                </c:pt>
                <c:pt idx="2">
                  <c:v>0.4319254793724579</c:v>
                </c:pt>
                <c:pt idx="3">
                  <c:v>0.46155753455792714</c:v>
                </c:pt>
                <c:pt idx="4">
                  <c:v>0.57677380230442687</c:v>
                </c:pt>
                <c:pt idx="5">
                  <c:v>0.68318975038656948</c:v>
                </c:pt>
              </c:numCache>
            </c:numRef>
          </c:val>
        </c:ser>
        <c:ser>
          <c:idx val="2"/>
          <c:order val="2"/>
          <c:tx>
            <c:strRef>
              <c:f>'Space-Time Research'!$L$1</c:f>
              <c:strCache>
                <c:ptCount val="1"/>
                <c:pt idx="0">
                  <c:v>2011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'Space-Time Research'!$B$7:$B$12</c:f>
              <c:strCache>
                <c:ptCount val="6"/>
                <c:pt idx="0">
                  <c:v> Emnambithi</c:v>
                </c:pt>
                <c:pt idx="1">
                  <c:v> Greater Kokstad</c:v>
                </c:pt>
                <c:pt idx="2">
                  <c:v> Hibiscus Coast</c:v>
                </c:pt>
                <c:pt idx="3">
                  <c:v> KwaDukuza</c:v>
                </c:pt>
                <c:pt idx="4">
                  <c:v> Umdoni</c:v>
                </c:pt>
                <c:pt idx="5">
                  <c:v> uMngeni</c:v>
                </c:pt>
              </c:strCache>
            </c:strRef>
          </c:cat>
          <c:val>
            <c:numRef>
              <c:f>'Space-Time Research'!$L$7:$L$12</c:f>
              <c:numCache>
                <c:formatCode>0.0</c:formatCode>
                <c:ptCount val="6"/>
                <c:pt idx="0">
                  <c:v>0.59811983894083121</c:v>
                </c:pt>
                <c:pt idx="1">
                  <c:v>0.70306053919217115</c:v>
                </c:pt>
                <c:pt idx="2">
                  <c:v>0.48761277967336042</c:v>
                </c:pt>
                <c:pt idx="3">
                  <c:v>0.46130731925479729</c:v>
                </c:pt>
                <c:pt idx="4">
                  <c:v>0.50456592181121918</c:v>
                </c:pt>
                <c:pt idx="5">
                  <c:v>0.72546398482917274</c:v>
                </c:pt>
              </c:numCache>
            </c:numRef>
          </c:val>
        </c:ser>
        <c:ser>
          <c:idx val="3"/>
          <c:order val="3"/>
          <c:tx>
            <c:strRef>
              <c:f>'Space-Time Research'!$Q$1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'Space-Time Research'!$B$7:$B$12</c:f>
              <c:strCache>
                <c:ptCount val="6"/>
                <c:pt idx="0">
                  <c:v> Emnambithi</c:v>
                </c:pt>
                <c:pt idx="1">
                  <c:v> Greater Kokstad</c:v>
                </c:pt>
                <c:pt idx="2">
                  <c:v> Hibiscus Coast</c:v>
                </c:pt>
                <c:pt idx="3">
                  <c:v> KwaDukuza</c:v>
                </c:pt>
                <c:pt idx="4">
                  <c:v> Umdoni</c:v>
                </c:pt>
                <c:pt idx="5">
                  <c:v> uMngeni</c:v>
                </c:pt>
              </c:strCache>
            </c:strRef>
          </c:cat>
          <c:val>
            <c:numRef>
              <c:f>'Space-Time Research'!$Q$7:$Q$12</c:f>
              <c:numCache>
                <c:formatCode>0.0</c:formatCode>
                <c:ptCount val="6"/>
                <c:pt idx="0">
                  <c:v>0.51882049461729718</c:v>
                </c:pt>
                <c:pt idx="1">
                  <c:v>0.88269599989948833</c:v>
                </c:pt>
                <c:pt idx="2">
                  <c:v>0.56409241719078218</c:v>
                </c:pt>
                <c:pt idx="3">
                  <c:v>0.41595488708019285</c:v>
                </c:pt>
                <c:pt idx="4">
                  <c:v>0.50040005893473005</c:v>
                </c:pt>
                <c:pt idx="5">
                  <c:v>0.70576612324467591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227853392"/>
        <c:axId val="227853784"/>
      </c:barChart>
      <c:catAx>
        <c:axId val="22785339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ZA"/>
                  <a:t>Municipality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7853784"/>
        <c:crosses val="autoZero"/>
        <c:auto val="1"/>
        <c:lblAlgn val="ctr"/>
        <c:lblOffset val="100"/>
        <c:noMultiLvlLbl val="0"/>
      </c:catAx>
      <c:valAx>
        <c:axId val="227853784"/>
        <c:scaling>
          <c:orientation val="minMax"/>
          <c:max val="1"/>
          <c:min val="0"/>
        </c:scaling>
        <c:delete val="0"/>
        <c:axPos val="l"/>
        <c:majorGridlines>
          <c:spPr>
            <a:ln w="3175" cap="flat" cmpd="sng" algn="ctr">
              <a:solidFill>
                <a:schemeClr val="bg1">
                  <a:lumMod val="9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ZA"/>
                  <a:t>Proportion</a:t>
                </a:r>
              </a:p>
            </c:rich>
          </c:tx>
          <c:layout>
            <c:manualLayout>
              <c:xMode val="edge"/>
              <c:yMode val="edge"/>
              <c:x val="3.5609510893400524E-2"/>
              <c:y val="0.29326690732023108"/>
            </c:manualLayout>
          </c:layout>
          <c:overlay val="0"/>
        </c:title>
        <c:numFmt formatCode="0.0" sourceLinked="1"/>
        <c:majorTickMark val="none"/>
        <c:minorTickMark val="none"/>
        <c:tickLblPos val="nextTo"/>
        <c:spPr>
          <a:noFill/>
          <a:ln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7853392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861700720049412"/>
          <c:y val="2.3347031330750913E-2"/>
          <c:w val="0.73540679995713765"/>
          <c:h val="0.935795663840435"/>
        </c:manualLayout>
      </c:layout>
      <c:barChart>
        <c:barDir val="bar"/>
        <c:grouping val="stacked"/>
        <c:varyColors val="0"/>
        <c:ser>
          <c:idx val="2"/>
          <c:order val="0"/>
          <c:tx>
            <c:strRef>
              <c:f>Sheet1!$M$59</c:f>
              <c:strCache>
                <c:ptCount val="1"/>
                <c:pt idx="0">
                  <c:v>satisfied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invertIfNegative val="0"/>
          <c:dLbls>
            <c:dLbl>
              <c:idx val="0"/>
              <c:layout>
                <c:manualLayout>
                  <c:x val="0.28486388847769417"/>
                  <c:y val="2.77777777777767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3033197177293834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33766556338919451"/>
                  <c:y val="5.5555555555555558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32344144687031234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.35144658823153491"/>
                  <c:y val="8.3333333333333211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\%" sourceLinked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Sheet1!$C$60:$C$64</c:f>
              <c:strCache>
                <c:ptCount val="5"/>
                <c:pt idx="0">
                  <c:v>No Education</c:v>
                </c:pt>
                <c:pt idx="1">
                  <c:v>Some Primary</c:v>
                </c:pt>
                <c:pt idx="2">
                  <c:v>Some High School</c:v>
                </c:pt>
                <c:pt idx="3">
                  <c:v>Completed Matric</c:v>
                </c:pt>
                <c:pt idx="4">
                  <c:v>Certificate with Matric</c:v>
                </c:pt>
              </c:strCache>
            </c:strRef>
          </c:cat>
          <c:val>
            <c:numRef>
              <c:f>Sheet1!$M$60:$M$64</c:f>
              <c:numCache>
                <c:formatCode>0.0</c:formatCode>
                <c:ptCount val="5"/>
                <c:pt idx="0">
                  <c:v>28.36</c:v>
                </c:pt>
                <c:pt idx="1">
                  <c:v>30.23</c:v>
                </c:pt>
                <c:pt idx="2">
                  <c:v>33.71</c:v>
                </c:pt>
                <c:pt idx="3">
                  <c:v>32.590000000000003</c:v>
                </c:pt>
                <c:pt idx="4">
                  <c:v>36.07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3"/>
        <c:overlap val="100"/>
        <c:axId val="269565456"/>
        <c:axId val="228104128"/>
      </c:barChart>
      <c:catAx>
        <c:axId val="269565456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ln w="15875">
            <a:solidFill>
              <a:schemeClr val="tx1"/>
            </a:solidFill>
          </a:ln>
        </c:spPr>
        <c:txPr>
          <a:bodyPr/>
          <a:lstStyle/>
          <a:p>
            <a:pPr>
              <a:defRPr sz="1600" b="0">
                <a:solidFill>
                  <a:schemeClr val="bg2">
                    <a:lumMod val="25000"/>
                  </a:schemeClr>
                </a:solidFill>
              </a:defRPr>
            </a:pPr>
            <a:endParaRPr lang="en-US"/>
          </a:p>
        </c:txPr>
        <c:crossAx val="228104128"/>
        <c:crosses val="autoZero"/>
        <c:auto val="1"/>
        <c:lblAlgn val="ctr"/>
        <c:lblOffset val="100"/>
        <c:noMultiLvlLbl val="0"/>
      </c:catAx>
      <c:valAx>
        <c:axId val="228104128"/>
        <c:scaling>
          <c:orientation val="minMax"/>
        </c:scaling>
        <c:delete val="1"/>
        <c:axPos val="b"/>
        <c:numFmt formatCode="0.0" sourceLinked="1"/>
        <c:majorTickMark val="out"/>
        <c:minorTickMark val="none"/>
        <c:tickLblPos val="nextTo"/>
        <c:crossAx val="269565456"/>
        <c:crosses val="autoZero"/>
        <c:crossBetween val="between"/>
        <c:majorUnit val="0.2"/>
      </c:valAx>
    </c:plotArea>
    <c:plotVisOnly val="1"/>
    <c:dispBlanksAs val="gap"/>
    <c:showDLblsOverMax val="0"/>
  </c:chart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2"/>
          <c:order val="0"/>
          <c:tx>
            <c:strRef>
              <c:f>Sheet1!$L$165</c:f>
              <c:strCache>
                <c:ptCount val="1"/>
                <c:pt idx="0">
                  <c:v>satisfied</c:v>
                </c:pt>
              </c:strCache>
            </c:strRef>
          </c:tx>
          <c:spPr>
            <a:gradFill flip="none" rotWithShape="1">
              <a:gsLst>
                <a:gs pos="0">
                  <a:schemeClr val="accent6">
                    <a:lumMod val="89000"/>
                  </a:schemeClr>
                </a:gs>
                <a:gs pos="23000">
                  <a:schemeClr val="accent6">
                    <a:lumMod val="89000"/>
                  </a:schemeClr>
                </a:gs>
                <a:gs pos="69000">
                  <a:schemeClr val="accent6">
                    <a:lumMod val="75000"/>
                  </a:schemeClr>
                </a:gs>
                <a:gs pos="97000">
                  <a:schemeClr val="accent6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c:spPr>
          <c:invertIfNegative val="0"/>
          <c:dLbls>
            <c:numFmt formatCode="0\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Sheet1!$B$166:$B$178</c:f>
              <c:strCache>
                <c:ptCount val="13"/>
                <c:pt idx="0">
                  <c:v>R1 - R2400</c:v>
                </c:pt>
                <c:pt idx="1">
                  <c:v>R2401- R6000</c:v>
                </c:pt>
                <c:pt idx="2">
                  <c:v>R6001 - R12000</c:v>
                </c:pt>
                <c:pt idx="3">
                  <c:v>R12001 - R18000</c:v>
                </c:pt>
                <c:pt idx="4">
                  <c:v>R18001 - R30000</c:v>
                </c:pt>
                <c:pt idx="5">
                  <c:v>R30001 - R42000</c:v>
                </c:pt>
                <c:pt idx="6">
                  <c:v>R42001 - R54000</c:v>
                </c:pt>
                <c:pt idx="7">
                  <c:v>R54001 - R72000</c:v>
                </c:pt>
                <c:pt idx="8">
                  <c:v>R72001 - R96000</c:v>
                </c:pt>
                <c:pt idx="9">
                  <c:v>R96001 - R132000</c:v>
                </c:pt>
                <c:pt idx="10">
                  <c:v>R132001 - R192000</c:v>
                </c:pt>
                <c:pt idx="11">
                  <c:v>R192001 - R360000</c:v>
                </c:pt>
                <c:pt idx="12">
                  <c:v>R360000+</c:v>
                </c:pt>
              </c:strCache>
            </c:strRef>
          </c:cat>
          <c:val>
            <c:numRef>
              <c:f>Sheet1!$L$166:$L$178</c:f>
              <c:numCache>
                <c:formatCode>0.0</c:formatCode>
                <c:ptCount val="13"/>
                <c:pt idx="0">
                  <c:v>20.79</c:v>
                </c:pt>
                <c:pt idx="1">
                  <c:v>26.150000000000002</c:v>
                </c:pt>
                <c:pt idx="2">
                  <c:v>31.310000000000002</c:v>
                </c:pt>
                <c:pt idx="3">
                  <c:v>33.93</c:v>
                </c:pt>
                <c:pt idx="4">
                  <c:v>30.63</c:v>
                </c:pt>
                <c:pt idx="5">
                  <c:v>33.17</c:v>
                </c:pt>
                <c:pt idx="6">
                  <c:v>34.29</c:v>
                </c:pt>
                <c:pt idx="7">
                  <c:v>32.78</c:v>
                </c:pt>
                <c:pt idx="8">
                  <c:v>41.81</c:v>
                </c:pt>
                <c:pt idx="9">
                  <c:v>40.44</c:v>
                </c:pt>
                <c:pt idx="10">
                  <c:v>33.82</c:v>
                </c:pt>
                <c:pt idx="11">
                  <c:v>43.88</c:v>
                </c:pt>
                <c:pt idx="12">
                  <c:v>41.78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4"/>
        <c:overlap val="-27"/>
        <c:axId val="228104912"/>
        <c:axId val="228105304"/>
      </c:barChart>
      <c:catAx>
        <c:axId val="228104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8105304"/>
        <c:crosses val="autoZero"/>
        <c:auto val="1"/>
        <c:lblAlgn val="ctr"/>
        <c:lblOffset val="100"/>
        <c:noMultiLvlLbl val="0"/>
      </c:catAx>
      <c:valAx>
        <c:axId val="228105304"/>
        <c:scaling>
          <c:orientation val="minMax"/>
        </c:scaling>
        <c:delete val="0"/>
        <c:axPos val="l"/>
        <c:numFmt formatCode="0\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8104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Sheet1!$I$1</c:f>
              <c:strCache>
                <c:ptCount val="1"/>
                <c:pt idx="0">
                  <c:v>satisfied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ABDDA4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2B83BA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D7191C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8F8453"/>
              </a:soli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rgbClr val="FF7E00"/>
              </a:solidFill>
              <a:ln>
                <a:noFill/>
              </a:ln>
              <a:effectLst/>
            </c:spPr>
          </c:dPt>
          <c:dLbls>
            <c:numFmt formatCode="0\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Sheet1!$H$2:$H$6</c:f>
              <c:strCache>
                <c:ptCount val="5"/>
                <c:pt idx="0">
                  <c:v>B3</c:v>
                </c:pt>
                <c:pt idx="1">
                  <c:v>B4</c:v>
                </c:pt>
                <c:pt idx="2">
                  <c:v>A</c:v>
                </c:pt>
                <c:pt idx="3">
                  <c:v>B2</c:v>
                </c:pt>
                <c:pt idx="4">
                  <c:v>B1</c:v>
                </c:pt>
              </c:strCache>
            </c:strRef>
          </c:cat>
          <c:val>
            <c:numRef>
              <c:f>Sheet1!$I$2:$I$6</c:f>
              <c:numCache>
                <c:formatCode>General</c:formatCode>
                <c:ptCount val="5"/>
                <c:pt idx="0">
                  <c:v>22.8</c:v>
                </c:pt>
                <c:pt idx="1">
                  <c:v>27.2</c:v>
                </c:pt>
                <c:pt idx="2">
                  <c:v>34.4</c:v>
                </c:pt>
                <c:pt idx="3">
                  <c:v>37</c:v>
                </c:pt>
                <c:pt idx="4">
                  <c:v>45.4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69487192"/>
        <c:axId val="269487584"/>
      </c:barChart>
      <c:catAx>
        <c:axId val="2694871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9487584"/>
        <c:crosses val="autoZero"/>
        <c:auto val="1"/>
        <c:lblAlgn val="ctr"/>
        <c:lblOffset val="100"/>
        <c:noMultiLvlLbl val="0"/>
      </c:catAx>
      <c:valAx>
        <c:axId val="269487584"/>
        <c:scaling>
          <c:orientation val="minMax"/>
        </c:scaling>
        <c:delete val="0"/>
        <c:axPos val="b"/>
        <c:numFmt formatCode="0\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9487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8885517512033728E-2"/>
          <c:y val="4.0961193790818119E-2"/>
          <c:w val="0.90847677149363004"/>
          <c:h val="0.91807761241836372"/>
        </c:manualLayout>
      </c:layout>
      <c:bubbleChart>
        <c:varyColors val="0"/>
        <c:ser>
          <c:idx val="0"/>
          <c:order val="0"/>
          <c:spPr>
            <a:solidFill>
              <a:schemeClr val="accent1">
                <a:alpha val="75000"/>
              </a:schemeClr>
            </a:solidFill>
            <a:ln w="2540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639FD6"/>
              </a:solidFill>
              <a:ln w="25400"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 w="25400"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rgbClr val="65A1D8"/>
              </a:solidFill>
              <a:ln w="25400">
                <a:noFill/>
              </a:ln>
              <a:effectLst/>
            </c:spPr>
          </c:dPt>
          <c:dPt>
            <c:idx val="6"/>
            <c:invertIfNegative val="0"/>
            <c:bubble3D val="0"/>
            <c:spPr>
              <a:solidFill>
                <a:schemeClr val="accent6"/>
              </a:solidFill>
              <a:ln w="25400">
                <a:noFill/>
              </a:ln>
              <a:effectLst/>
            </c:spPr>
          </c:dPt>
          <c:dPt>
            <c:idx val="7"/>
            <c:invertIfNegative val="0"/>
            <c:bubble3D val="0"/>
            <c:spPr>
              <a:solidFill>
                <a:srgbClr val="70AD47"/>
              </a:solidFill>
              <a:ln w="25400">
                <a:noFill/>
              </a:ln>
              <a:effectLst/>
            </c:spPr>
          </c:dPt>
          <c:dPt>
            <c:idx val="8"/>
            <c:invertIfNegative val="0"/>
            <c:bubble3D val="0"/>
            <c:spPr>
              <a:solidFill>
                <a:schemeClr val="accent6"/>
              </a:solidFill>
              <a:ln w="25400">
                <a:noFill/>
              </a:ln>
              <a:effectLst/>
            </c:spPr>
          </c:dPt>
          <c:dPt>
            <c:idx val="9"/>
            <c:invertIfNegative val="0"/>
            <c:bubble3D val="0"/>
            <c:spPr>
              <a:solidFill>
                <a:schemeClr val="accent6"/>
              </a:solidFill>
              <a:ln w="25400">
                <a:noFill/>
              </a:ln>
              <a:effectLst/>
            </c:spPr>
          </c:dPt>
          <c:dPt>
            <c:idx val="12"/>
            <c:invertIfNegative val="0"/>
            <c:bubble3D val="0"/>
            <c:spPr>
              <a:solidFill>
                <a:srgbClr val="70AD47"/>
              </a:solidFill>
              <a:ln w="25400">
                <a:noFill/>
              </a:ln>
              <a:effectLst/>
            </c:spPr>
          </c:dPt>
          <c:dPt>
            <c:idx val="16"/>
            <c:invertIfNegative val="0"/>
            <c:bubble3D val="0"/>
            <c:spPr>
              <a:solidFill>
                <a:schemeClr val="accent6"/>
              </a:solidFill>
              <a:ln w="25400">
                <a:noFill/>
              </a:ln>
              <a:effectLst/>
            </c:spPr>
          </c:dPt>
          <c:dPt>
            <c:idx val="18"/>
            <c:invertIfNegative val="0"/>
            <c:bubble3D val="0"/>
            <c:spPr>
              <a:solidFill>
                <a:srgbClr val="70AD47"/>
              </a:solidFill>
              <a:ln w="25400">
                <a:noFill/>
              </a:ln>
              <a:effectLst/>
            </c:spPr>
          </c:dPt>
          <c:dPt>
            <c:idx val="25"/>
            <c:invertIfNegative val="0"/>
            <c:bubble3D val="0"/>
            <c:spPr>
              <a:solidFill>
                <a:srgbClr val="65A1D8"/>
              </a:solidFill>
              <a:ln w="25400">
                <a:noFill/>
              </a:ln>
              <a:effectLst/>
            </c:spPr>
          </c:dPt>
          <c:dPt>
            <c:idx val="26"/>
            <c:invertIfNegative val="0"/>
            <c:bubble3D val="0"/>
            <c:spPr>
              <a:solidFill>
                <a:schemeClr val="accent6"/>
              </a:solidFill>
              <a:ln w="25400">
                <a:noFill/>
              </a:ln>
              <a:effectLst/>
            </c:spPr>
          </c:dPt>
          <c:dPt>
            <c:idx val="27"/>
            <c:invertIfNegative val="0"/>
            <c:bubble3D val="0"/>
            <c:spPr>
              <a:solidFill>
                <a:schemeClr val="accent6"/>
              </a:solidFill>
              <a:ln w="25400">
                <a:noFill/>
              </a:ln>
              <a:effectLst/>
            </c:spPr>
          </c:dPt>
          <c:dPt>
            <c:idx val="30"/>
            <c:invertIfNegative val="0"/>
            <c:bubble3D val="0"/>
            <c:spPr>
              <a:solidFill>
                <a:srgbClr val="70AD47"/>
              </a:solidFill>
              <a:ln w="25400">
                <a:noFill/>
              </a:ln>
              <a:effectLst/>
            </c:spPr>
          </c:dPt>
          <c:dPt>
            <c:idx val="34"/>
            <c:invertIfNegative val="0"/>
            <c:bubble3D val="0"/>
            <c:spPr>
              <a:solidFill>
                <a:srgbClr val="65A1D8"/>
              </a:solidFill>
              <a:ln w="25400">
                <a:noFill/>
              </a:ln>
              <a:effectLst/>
            </c:spPr>
          </c:dPt>
          <c:dPt>
            <c:idx val="35"/>
            <c:invertIfNegative val="0"/>
            <c:bubble3D val="0"/>
            <c:spPr>
              <a:solidFill>
                <a:schemeClr val="accent6"/>
              </a:solidFill>
              <a:ln w="25400">
                <a:noFill/>
              </a:ln>
              <a:effectLst/>
            </c:spPr>
          </c:dPt>
          <c:dPt>
            <c:idx val="38"/>
            <c:invertIfNegative val="0"/>
            <c:bubble3D val="0"/>
            <c:spPr>
              <a:solidFill>
                <a:schemeClr val="accent6"/>
              </a:solidFill>
              <a:ln w="25400">
                <a:noFill/>
              </a:ln>
              <a:effectLst/>
            </c:spPr>
          </c:dPt>
          <c:dPt>
            <c:idx val="40"/>
            <c:invertIfNegative val="0"/>
            <c:bubble3D val="0"/>
            <c:spPr>
              <a:solidFill>
                <a:schemeClr val="accent6"/>
              </a:solidFill>
              <a:ln w="25400">
                <a:noFill/>
              </a:ln>
              <a:effectLst/>
            </c:spPr>
          </c:dPt>
          <c:dPt>
            <c:idx val="41"/>
            <c:invertIfNegative val="0"/>
            <c:bubble3D val="0"/>
            <c:spPr>
              <a:solidFill>
                <a:srgbClr val="70AD47"/>
              </a:solidFill>
              <a:ln w="25400">
                <a:noFill/>
              </a:ln>
              <a:effectLst/>
            </c:spPr>
          </c:dPt>
          <c:dPt>
            <c:idx val="42"/>
            <c:invertIfNegative val="0"/>
            <c:bubble3D val="0"/>
            <c:spPr>
              <a:solidFill>
                <a:schemeClr val="accent6"/>
              </a:solidFill>
              <a:ln w="25400">
                <a:noFill/>
              </a:ln>
              <a:effectLst/>
            </c:spPr>
          </c:dPt>
          <c:dPt>
            <c:idx val="44"/>
            <c:invertIfNegative val="0"/>
            <c:bubble3D val="0"/>
            <c:spPr>
              <a:solidFill>
                <a:srgbClr val="65A1D8"/>
              </a:solidFill>
              <a:ln w="25400">
                <a:noFill/>
              </a:ln>
              <a:effectLst/>
            </c:spPr>
          </c:dPt>
          <c:dPt>
            <c:idx val="45"/>
            <c:invertIfNegative val="0"/>
            <c:bubble3D val="0"/>
            <c:spPr>
              <a:solidFill>
                <a:srgbClr val="65A1D8"/>
              </a:solidFill>
              <a:ln w="25400">
                <a:noFill/>
              </a:ln>
              <a:effectLst/>
            </c:spPr>
          </c:dPt>
          <c:dPt>
            <c:idx val="46"/>
            <c:invertIfNegative val="0"/>
            <c:bubble3D val="0"/>
            <c:spPr>
              <a:solidFill>
                <a:srgbClr val="639FD6"/>
              </a:solidFill>
              <a:ln w="25400">
                <a:noFill/>
              </a:ln>
              <a:effectLst/>
            </c:spPr>
          </c:dPt>
          <c:dPt>
            <c:idx val="47"/>
            <c:invertIfNegative val="0"/>
            <c:bubble3D val="0"/>
            <c:spPr>
              <a:solidFill>
                <a:srgbClr val="70AD47"/>
              </a:solidFill>
              <a:ln w="25400">
                <a:noFill/>
              </a:ln>
              <a:effectLst/>
            </c:spPr>
          </c:dPt>
          <c:xVal>
            <c:numRef>
              <c:f>Sheet1!$L$2:$L$52</c:f>
              <c:numCache>
                <c:formatCode>General</c:formatCode>
                <c:ptCount val="51"/>
                <c:pt idx="0">
                  <c:v>4</c:v>
                </c:pt>
                <c:pt idx="1">
                  <c:v>5</c:v>
                </c:pt>
                <c:pt idx="2">
                  <c:v>4</c:v>
                </c:pt>
                <c:pt idx="3">
                  <c:v>4</c:v>
                </c:pt>
                <c:pt idx="4">
                  <c:v>3</c:v>
                </c:pt>
                <c:pt idx="5">
                  <c:v>4</c:v>
                </c:pt>
                <c:pt idx="6">
                  <c:v>1</c:v>
                </c:pt>
                <c:pt idx="7">
                  <c:v>5</c:v>
                </c:pt>
                <c:pt idx="8">
                  <c:v>3</c:v>
                </c:pt>
                <c:pt idx="9">
                  <c:v>3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  <c:pt idx="13">
                  <c:v>5</c:v>
                </c:pt>
                <c:pt idx="14">
                  <c:v>5</c:v>
                </c:pt>
                <c:pt idx="15">
                  <c:v>5</c:v>
                </c:pt>
                <c:pt idx="16">
                  <c:v>4</c:v>
                </c:pt>
                <c:pt idx="17">
                  <c:v>3</c:v>
                </c:pt>
                <c:pt idx="18">
                  <c:v>5</c:v>
                </c:pt>
                <c:pt idx="19">
                  <c:v>5</c:v>
                </c:pt>
                <c:pt idx="20">
                  <c:v>5</c:v>
                </c:pt>
                <c:pt idx="21">
                  <c:v>4</c:v>
                </c:pt>
                <c:pt idx="22">
                  <c:v>4</c:v>
                </c:pt>
                <c:pt idx="23">
                  <c:v>5</c:v>
                </c:pt>
                <c:pt idx="24">
                  <c:v>4</c:v>
                </c:pt>
                <c:pt idx="25">
                  <c:v>4</c:v>
                </c:pt>
                <c:pt idx="26">
                  <c:v>5</c:v>
                </c:pt>
                <c:pt idx="27">
                  <c:v>2</c:v>
                </c:pt>
                <c:pt idx="28">
                  <c:v>5</c:v>
                </c:pt>
                <c:pt idx="29">
                  <c:v>5</c:v>
                </c:pt>
                <c:pt idx="30">
                  <c:v>5</c:v>
                </c:pt>
                <c:pt idx="31">
                  <c:v>5</c:v>
                </c:pt>
                <c:pt idx="32">
                  <c:v>5</c:v>
                </c:pt>
                <c:pt idx="33">
                  <c:v>5</c:v>
                </c:pt>
                <c:pt idx="34">
                  <c:v>4</c:v>
                </c:pt>
                <c:pt idx="35">
                  <c:v>2</c:v>
                </c:pt>
                <c:pt idx="36">
                  <c:v>5</c:v>
                </c:pt>
                <c:pt idx="37">
                  <c:v>5</c:v>
                </c:pt>
                <c:pt idx="38">
                  <c:v>3</c:v>
                </c:pt>
                <c:pt idx="39">
                  <c:v>5</c:v>
                </c:pt>
                <c:pt idx="40">
                  <c:v>2</c:v>
                </c:pt>
                <c:pt idx="41">
                  <c:v>5</c:v>
                </c:pt>
                <c:pt idx="42">
                  <c:v>3</c:v>
                </c:pt>
                <c:pt idx="43">
                  <c:v>5</c:v>
                </c:pt>
                <c:pt idx="44">
                  <c:v>4</c:v>
                </c:pt>
                <c:pt idx="45">
                  <c:v>4</c:v>
                </c:pt>
                <c:pt idx="46">
                  <c:v>4</c:v>
                </c:pt>
                <c:pt idx="47">
                  <c:v>5</c:v>
                </c:pt>
                <c:pt idx="48">
                  <c:v>5</c:v>
                </c:pt>
                <c:pt idx="49">
                  <c:v>5</c:v>
                </c:pt>
                <c:pt idx="50">
                  <c:v>5</c:v>
                </c:pt>
              </c:numCache>
            </c:numRef>
          </c:xVal>
          <c:yVal>
            <c:numRef>
              <c:f>Sheet1!$E$2:$E$52</c:f>
              <c:numCache>
                <c:formatCode>General</c:formatCode>
                <c:ptCount val="51"/>
                <c:pt idx="0">
                  <c:v>-33.01</c:v>
                </c:pt>
                <c:pt idx="1">
                  <c:v>5.98</c:v>
                </c:pt>
                <c:pt idx="2">
                  <c:v>12.98</c:v>
                </c:pt>
                <c:pt idx="3">
                  <c:v>-26.44</c:v>
                </c:pt>
                <c:pt idx="4">
                  <c:v>-12.23</c:v>
                </c:pt>
                <c:pt idx="5">
                  <c:v>0.9</c:v>
                </c:pt>
                <c:pt idx="6">
                  <c:v>5.13</c:v>
                </c:pt>
                <c:pt idx="7">
                  <c:v>49.03</c:v>
                </c:pt>
                <c:pt idx="8">
                  <c:v>3.31</c:v>
                </c:pt>
                <c:pt idx="9">
                  <c:v>20.49</c:v>
                </c:pt>
                <c:pt idx="10">
                  <c:v>-53.55</c:v>
                </c:pt>
                <c:pt idx="11">
                  <c:v>-66.13</c:v>
                </c:pt>
                <c:pt idx="12">
                  <c:v>37.729999999999997</c:v>
                </c:pt>
                <c:pt idx="13">
                  <c:v>-24.59</c:v>
                </c:pt>
                <c:pt idx="14">
                  <c:v>-5.47</c:v>
                </c:pt>
                <c:pt idx="15">
                  <c:v>-62.29</c:v>
                </c:pt>
                <c:pt idx="16">
                  <c:v>1.6</c:v>
                </c:pt>
                <c:pt idx="17">
                  <c:v>11.69</c:v>
                </c:pt>
                <c:pt idx="18">
                  <c:v>21.45</c:v>
                </c:pt>
                <c:pt idx="19">
                  <c:v>-18.45</c:v>
                </c:pt>
                <c:pt idx="20">
                  <c:v>-9.84</c:v>
                </c:pt>
                <c:pt idx="21">
                  <c:v>-12.36</c:v>
                </c:pt>
                <c:pt idx="22">
                  <c:v>-6.81</c:v>
                </c:pt>
                <c:pt idx="23">
                  <c:v>-45.76</c:v>
                </c:pt>
                <c:pt idx="24">
                  <c:v>-24.83</c:v>
                </c:pt>
                <c:pt idx="25">
                  <c:v>-58.65</c:v>
                </c:pt>
                <c:pt idx="26">
                  <c:v>9.4</c:v>
                </c:pt>
                <c:pt idx="27">
                  <c:v>7.07</c:v>
                </c:pt>
                <c:pt idx="28">
                  <c:v>-34.090000000000003</c:v>
                </c:pt>
                <c:pt idx="29">
                  <c:v>-47.55</c:v>
                </c:pt>
                <c:pt idx="30">
                  <c:v>17.71</c:v>
                </c:pt>
                <c:pt idx="31">
                  <c:v>-2.06</c:v>
                </c:pt>
                <c:pt idx="32">
                  <c:v>-4.5999999999999996</c:v>
                </c:pt>
                <c:pt idx="33">
                  <c:v>-28.41</c:v>
                </c:pt>
                <c:pt idx="34">
                  <c:v>-23.1</c:v>
                </c:pt>
                <c:pt idx="35">
                  <c:v>31.14</c:v>
                </c:pt>
                <c:pt idx="36">
                  <c:v>-4.8099999999999996</c:v>
                </c:pt>
                <c:pt idx="37">
                  <c:v>-50.67</c:v>
                </c:pt>
                <c:pt idx="38">
                  <c:v>14.06</c:v>
                </c:pt>
                <c:pt idx="39">
                  <c:v>-67.94</c:v>
                </c:pt>
                <c:pt idx="40">
                  <c:v>14.14</c:v>
                </c:pt>
                <c:pt idx="41">
                  <c:v>4.3899999999999997</c:v>
                </c:pt>
                <c:pt idx="42">
                  <c:v>4.51</c:v>
                </c:pt>
                <c:pt idx="43">
                  <c:v>-8.61</c:v>
                </c:pt>
                <c:pt idx="44">
                  <c:v>-35.880000000000003</c:v>
                </c:pt>
                <c:pt idx="45">
                  <c:v>-10.81</c:v>
                </c:pt>
                <c:pt idx="46">
                  <c:v>-46.13</c:v>
                </c:pt>
                <c:pt idx="47">
                  <c:v>3.83</c:v>
                </c:pt>
                <c:pt idx="48">
                  <c:v>-19.72</c:v>
                </c:pt>
                <c:pt idx="49">
                  <c:v>-8.0500000000000007</c:v>
                </c:pt>
                <c:pt idx="50">
                  <c:v>-11.1</c:v>
                </c:pt>
              </c:numCache>
            </c:numRef>
          </c:yVal>
          <c:bubbleSize>
            <c:numRef>
              <c:f>Sheet1!$M$2:$M$52</c:f>
              <c:numCache>
                <c:formatCode>General</c:formatCode>
                <c:ptCount val="5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1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1</c:v>
                </c:pt>
                <c:pt idx="38">
                  <c:v>1</c:v>
                </c:pt>
                <c:pt idx="39">
                  <c:v>1</c:v>
                </c:pt>
                <c:pt idx="40">
                  <c:v>1</c:v>
                </c:pt>
                <c:pt idx="41">
                  <c:v>1</c:v>
                </c:pt>
                <c:pt idx="42">
                  <c:v>1</c:v>
                </c:pt>
                <c:pt idx="43">
                  <c:v>1</c:v>
                </c:pt>
                <c:pt idx="44">
                  <c:v>1</c:v>
                </c:pt>
                <c:pt idx="45">
                  <c:v>1</c:v>
                </c:pt>
                <c:pt idx="46">
                  <c:v>1</c:v>
                </c:pt>
                <c:pt idx="47">
                  <c:v>1</c:v>
                </c:pt>
                <c:pt idx="48">
                  <c:v>1</c:v>
                </c:pt>
                <c:pt idx="49">
                  <c:v>1</c:v>
                </c:pt>
                <c:pt idx="50">
                  <c:v>1</c:v>
                </c:pt>
              </c:numCache>
            </c:numRef>
          </c:bubbleSize>
          <c:bubble3D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20"/>
        <c:showNegBubbles val="0"/>
        <c:axId val="269482376"/>
        <c:axId val="269482768"/>
      </c:bubbleChart>
      <c:valAx>
        <c:axId val="269482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349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  <a:alpha val="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9482768"/>
        <c:crosses val="autoZero"/>
        <c:crossBetween val="midCat"/>
      </c:valAx>
      <c:valAx>
        <c:axId val="269482768"/>
        <c:scaling>
          <c:orientation val="minMax"/>
          <c:max val="100"/>
        </c:scaling>
        <c:delete val="0"/>
        <c:axPos val="l"/>
        <c:majorGridlines>
          <c:spPr>
            <a:ln w="317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0\%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9482376"/>
        <c:crosses val="autoZero"/>
        <c:crossBetween val="midCat"/>
        <c:majorUnit val="20"/>
        <c:min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Sheet1!$I$1</c:f>
              <c:strCache>
                <c:ptCount val="1"/>
                <c:pt idx="0">
                  <c:v>Satisfied Local Government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Sheet1!$H$2:$H$19</c:f>
              <c:strCache>
                <c:ptCount val="18"/>
                <c:pt idx="0">
                  <c:v>Hlabisa</c:v>
                </c:pt>
                <c:pt idx="1">
                  <c:v>Mtubatuba</c:v>
                </c:pt>
                <c:pt idx="2">
                  <c:v>Imbabazane</c:v>
                </c:pt>
                <c:pt idx="3">
                  <c:v>Jozini</c:v>
                </c:pt>
                <c:pt idx="4">
                  <c:v>Umhlabuyalingana</c:v>
                </c:pt>
                <c:pt idx="5">
                  <c:v>Ulundi</c:v>
                </c:pt>
                <c:pt idx="6">
                  <c:v>Emadlangeni</c:v>
                </c:pt>
                <c:pt idx="7">
                  <c:v>Msinga</c:v>
                </c:pt>
                <c:pt idx="8">
                  <c:v>Umvoti</c:v>
                </c:pt>
                <c:pt idx="9">
                  <c:v>Nongoma</c:v>
                </c:pt>
                <c:pt idx="10">
                  <c:v>Richmond</c:v>
                </c:pt>
                <c:pt idx="11">
                  <c:v>Nkandla</c:v>
                </c:pt>
                <c:pt idx="12">
                  <c:v>Umtshezi</c:v>
                </c:pt>
                <c:pt idx="13">
                  <c:v>Mthonjaneni</c:v>
                </c:pt>
                <c:pt idx="14">
                  <c:v>Dannhauser</c:v>
                </c:pt>
                <c:pt idx="15">
                  <c:v>Abaqulusi</c:v>
                </c:pt>
                <c:pt idx="16">
                  <c:v>The Big 5 False Bay</c:v>
                </c:pt>
                <c:pt idx="17">
                  <c:v>Umzumbe</c:v>
                </c:pt>
              </c:strCache>
            </c:strRef>
          </c:cat>
          <c:val>
            <c:numRef>
              <c:f>Sheet1!$I$2:$I$19</c:f>
              <c:numCache>
                <c:formatCode>General</c:formatCode>
                <c:ptCount val="18"/>
                <c:pt idx="0">
                  <c:v>7.5200000000000005</c:v>
                </c:pt>
                <c:pt idx="1">
                  <c:v>2.79</c:v>
                </c:pt>
                <c:pt idx="2">
                  <c:v>7.14</c:v>
                </c:pt>
                <c:pt idx="3">
                  <c:v>6.96</c:v>
                </c:pt>
                <c:pt idx="4">
                  <c:v>6.6899999999999995</c:v>
                </c:pt>
                <c:pt idx="5">
                  <c:v>10.9</c:v>
                </c:pt>
                <c:pt idx="6">
                  <c:v>9.08</c:v>
                </c:pt>
                <c:pt idx="7">
                  <c:v>15.06</c:v>
                </c:pt>
                <c:pt idx="8">
                  <c:v>15.34</c:v>
                </c:pt>
                <c:pt idx="9">
                  <c:v>7.93</c:v>
                </c:pt>
                <c:pt idx="10">
                  <c:v>11.59</c:v>
                </c:pt>
                <c:pt idx="11">
                  <c:v>12.48</c:v>
                </c:pt>
                <c:pt idx="12">
                  <c:v>11.21</c:v>
                </c:pt>
                <c:pt idx="13">
                  <c:v>18.82</c:v>
                </c:pt>
                <c:pt idx="14">
                  <c:v>9.1100000000000012</c:v>
                </c:pt>
                <c:pt idx="15">
                  <c:v>10.49</c:v>
                </c:pt>
                <c:pt idx="16">
                  <c:v>12.09</c:v>
                </c:pt>
                <c:pt idx="17">
                  <c:v>6.3000000000000007</c:v>
                </c:pt>
              </c:numCache>
            </c:numRef>
          </c:val>
        </c:ser>
        <c:ser>
          <c:idx val="1"/>
          <c:order val="1"/>
          <c:tx>
            <c:strRef>
              <c:f>Sheet1!$J$1</c:f>
              <c:strCache>
                <c:ptCount val="1"/>
                <c:pt idx="0">
                  <c:v>Satisfied Provincial Government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Sheet1!$H$2:$H$19</c:f>
              <c:strCache>
                <c:ptCount val="18"/>
                <c:pt idx="0">
                  <c:v>Hlabisa</c:v>
                </c:pt>
                <c:pt idx="1">
                  <c:v>Mtubatuba</c:v>
                </c:pt>
                <c:pt idx="2">
                  <c:v>Imbabazane</c:v>
                </c:pt>
                <c:pt idx="3">
                  <c:v>Jozini</c:v>
                </c:pt>
                <c:pt idx="4">
                  <c:v>Umhlabuyalingana</c:v>
                </c:pt>
                <c:pt idx="5">
                  <c:v>Ulundi</c:v>
                </c:pt>
                <c:pt idx="6">
                  <c:v>Emadlangeni</c:v>
                </c:pt>
                <c:pt idx="7">
                  <c:v>Msinga</c:v>
                </c:pt>
                <c:pt idx="8">
                  <c:v>Umvoti</c:v>
                </c:pt>
                <c:pt idx="9">
                  <c:v>Nongoma</c:v>
                </c:pt>
                <c:pt idx="10">
                  <c:v>Richmond</c:v>
                </c:pt>
                <c:pt idx="11">
                  <c:v>Nkandla</c:v>
                </c:pt>
                <c:pt idx="12">
                  <c:v>Umtshezi</c:v>
                </c:pt>
                <c:pt idx="13">
                  <c:v>Mthonjaneni</c:v>
                </c:pt>
                <c:pt idx="14">
                  <c:v>Dannhauser</c:v>
                </c:pt>
                <c:pt idx="15">
                  <c:v>Abaqulusi</c:v>
                </c:pt>
                <c:pt idx="16">
                  <c:v>The Big 5 False Bay</c:v>
                </c:pt>
                <c:pt idx="17">
                  <c:v>Umzumbe</c:v>
                </c:pt>
              </c:strCache>
            </c:strRef>
          </c:cat>
          <c:val>
            <c:numRef>
              <c:f>Sheet1!$J$2:$J$19</c:f>
              <c:numCache>
                <c:formatCode>General</c:formatCode>
                <c:ptCount val="18"/>
                <c:pt idx="0">
                  <c:v>6.45</c:v>
                </c:pt>
                <c:pt idx="1">
                  <c:v>6.69</c:v>
                </c:pt>
                <c:pt idx="2">
                  <c:v>7.71</c:v>
                </c:pt>
                <c:pt idx="3">
                  <c:v>9.43</c:v>
                </c:pt>
                <c:pt idx="4">
                  <c:v>10.07</c:v>
                </c:pt>
                <c:pt idx="5">
                  <c:v>10.49</c:v>
                </c:pt>
                <c:pt idx="6">
                  <c:v>15.86</c:v>
                </c:pt>
                <c:pt idx="7">
                  <c:v>17.079999999999998</c:v>
                </c:pt>
                <c:pt idx="8">
                  <c:v>17.62</c:v>
                </c:pt>
                <c:pt idx="9">
                  <c:v>17.64</c:v>
                </c:pt>
                <c:pt idx="10">
                  <c:v>17.760000000000002</c:v>
                </c:pt>
                <c:pt idx="11">
                  <c:v>18.59</c:v>
                </c:pt>
                <c:pt idx="12">
                  <c:v>19.97</c:v>
                </c:pt>
                <c:pt idx="13">
                  <c:v>20.64</c:v>
                </c:pt>
                <c:pt idx="14">
                  <c:v>21.23</c:v>
                </c:pt>
                <c:pt idx="15">
                  <c:v>21.39</c:v>
                </c:pt>
                <c:pt idx="16">
                  <c:v>24.05</c:v>
                </c:pt>
                <c:pt idx="17">
                  <c:v>24.12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70999560"/>
        <c:axId val="270999952"/>
      </c:barChart>
      <c:catAx>
        <c:axId val="2709995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70999952"/>
        <c:crosses val="autoZero"/>
        <c:auto val="1"/>
        <c:lblAlgn val="ctr"/>
        <c:lblOffset val="100"/>
        <c:noMultiLvlLbl val="0"/>
      </c:catAx>
      <c:valAx>
        <c:axId val="270999952"/>
        <c:scaling>
          <c:orientation val="minMax"/>
          <c:max val="8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70999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4136082822429833E-2"/>
          <c:y val="2.6439312497159875E-2"/>
          <c:w val="0.8907392078123364"/>
          <c:h val="0.82211545642062411"/>
        </c:manualLayout>
      </c:layout>
      <c:scatterChart>
        <c:scatterStyle val="lineMarker"/>
        <c:varyColors val="0"/>
        <c:ser>
          <c:idx val="0"/>
          <c:order val="0"/>
          <c:tx>
            <c:strRef>
              <c:f>TIMEPLOT_INPUTS_KZN!$O$6:$O$7</c:f>
              <c:strCache>
                <c:ptCount val="2"/>
                <c:pt idx="0">
                  <c:v>Proportion who completed grade 12 after completing grade 9</c:v>
                </c:pt>
              </c:strCache>
            </c:strRef>
          </c:tx>
          <c:spPr>
            <a:ln w="9525" cap="rnd">
              <a:solidFill>
                <a:schemeClr val="accent1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 cap="rnd">
                <a:solidFill>
                  <a:schemeClr val="accent1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xVal>
            <c:numRef>
              <c:f>TIMEPLOT_INPUTS_KZN!$N$8:$N$64</c:f>
              <c:numCache>
                <c:formatCode>0.000</c:formatCode>
                <c:ptCount val="57"/>
                <c:pt idx="0">
                  <c:v>2013.2753424657535</c:v>
                </c:pt>
                <c:pt idx="1">
                  <c:v>2012.2753424657535</c:v>
                </c:pt>
                <c:pt idx="2">
                  <c:v>2011.2753424657535</c:v>
                </c:pt>
                <c:pt idx="3">
                  <c:v>2010.2753424657535</c:v>
                </c:pt>
                <c:pt idx="4">
                  <c:v>2009.2753424657535</c:v>
                </c:pt>
                <c:pt idx="5">
                  <c:v>2008.2753424657535</c:v>
                </c:pt>
                <c:pt idx="6">
                  <c:v>2007.2753424657535</c:v>
                </c:pt>
                <c:pt idx="7">
                  <c:v>2006.2753424657535</c:v>
                </c:pt>
                <c:pt idx="8">
                  <c:v>2005.2753424657535</c:v>
                </c:pt>
                <c:pt idx="9">
                  <c:v>2004.2753424657535</c:v>
                </c:pt>
                <c:pt idx="10">
                  <c:v>2003.2753424657535</c:v>
                </c:pt>
                <c:pt idx="11">
                  <c:v>2002.2753424657535</c:v>
                </c:pt>
                <c:pt idx="12">
                  <c:v>2001.2753424657535</c:v>
                </c:pt>
                <c:pt idx="13">
                  <c:v>2000.2753424657535</c:v>
                </c:pt>
                <c:pt idx="14">
                  <c:v>1999.2753424657535</c:v>
                </c:pt>
                <c:pt idx="15">
                  <c:v>1998.2753424657535</c:v>
                </c:pt>
                <c:pt idx="16">
                  <c:v>1997.2753424657535</c:v>
                </c:pt>
                <c:pt idx="17">
                  <c:v>1996.2753424657535</c:v>
                </c:pt>
                <c:pt idx="18">
                  <c:v>1995.2753424657535</c:v>
                </c:pt>
                <c:pt idx="19">
                  <c:v>1994.2753424657535</c:v>
                </c:pt>
                <c:pt idx="20">
                  <c:v>1993.2753424657535</c:v>
                </c:pt>
                <c:pt idx="21">
                  <c:v>1992.2753424657535</c:v>
                </c:pt>
                <c:pt idx="22">
                  <c:v>1991.2753424657535</c:v>
                </c:pt>
                <c:pt idx="23">
                  <c:v>1990.2753424657535</c:v>
                </c:pt>
                <c:pt idx="24">
                  <c:v>1989.2753424657535</c:v>
                </c:pt>
                <c:pt idx="25">
                  <c:v>1988.2753424657535</c:v>
                </c:pt>
                <c:pt idx="26">
                  <c:v>1987.2753424657535</c:v>
                </c:pt>
                <c:pt idx="27">
                  <c:v>1986.2753424657535</c:v>
                </c:pt>
                <c:pt idx="28">
                  <c:v>1985.2753424657535</c:v>
                </c:pt>
                <c:pt idx="29">
                  <c:v>1984.2753424657535</c:v>
                </c:pt>
                <c:pt idx="30">
                  <c:v>1983.2753424657535</c:v>
                </c:pt>
                <c:pt idx="31">
                  <c:v>1982.2753424657535</c:v>
                </c:pt>
                <c:pt idx="32">
                  <c:v>1981.2753424657535</c:v>
                </c:pt>
                <c:pt idx="33">
                  <c:v>1980.2753424657535</c:v>
                </c:pt>
                <c:pt idx="34">
                  <c:v>1979.2753424657535</c:v>
                </c:pt>
                <c:pt idx="35">
                  <c:v>1978.2753424657535</c:v>
                </c:pt>
                <c:pt idx="36">
                  <c:v>1977.2753424657535</c:v>
                </c:pt>
                <c:pt idx="37">
                  <c:v>1976.2753424657535</c:v>
                </c:pt>
                <c:pt idx="38">
                  <c:v>1975.2753424657535</c:v>
                </c:pt>
                <c:pt idx="39">
                  <c:v>1974.2753424657535</c:v>
                </c:pt>
                <c:pt idx="40">
                  <c:v>1973.2753424657535</c:v>
                </c:pt>
                <c:pt idx="41">
                  <c:v>1972.2753424657535</c:v>
                </c:pt>
                <c:pt idx="42">
                  <c:v>1971.2753424657535</c:v>
                </c:pt>
                <c:pt idx="43">
                  <c:v>1970.2753424657535</c:v>
                </c:pt>
                <c:pt idx="44">
                  <c:v>1969.2753424657535</c:v>
                </c:pt>
                <c:pt idx="45">
                  <c:v>1968.2753424657535</c:v>
                </c:pt>
                <c:pt idx="46">
                  <c:v>1967.2753424657535</c:v>
                </c:pt>
                <c:pt idx="47">
                  <c:v>1966.2753424657535</c:v>
                </c:pt>
                <c:pt idx="48">
                  <c:v>1965.2753424657535</c:v>
                </c:pt>
                <c:pt idx="49">
                  <c:v>1964.2753424657535</c:v>
                </c:pt>
                <c:pt idx="50">
                  <c:v>1963.2753424657535</c:v>
                </c:pt>
                <c:pt idx="51">
                  <c:v>1962.2753424657535</c:v>
                </c:pt>
                <c:pt idx="52">
                  <c:v>1961.2753424657535</c:v>
                </c:pt>
                <c:pt idx="53">
                  <c:v>1960.2753424657535</c:v>
                </c:pt>
                <c:pt idx="54">
                  <c:v>1959.2753424657535</c:v>
                </c:pt>
                <c:pt idx="55">
                  <c:v>1958.2753424657535</c:v>
                </c:pt>
                <c:pt idx="56">
                  <c:v>1957.2753424657535</c:v>
                </c:pt>
              </c:numCache>
            </c:numRef>
          </c:xVal>
          <c:yVal>
            <c:numRef>
              <c:f>TIMEPLOT_INPUTS_KZN!$O$8:$O$64</c:f>
              <c:numCache>
                <c:formatCode>0.000</c:formatCode>
                <c:ptCount val="57"/>
                <c:pt idx="0">
                  <c:v>0.62646030855047929</c:v>
                </c:pt>
                <c:pt idx="1">
                  <c:v>0.64222607621832173</c:v>
                </c:pt>
                <c:pt idx="2">
                  <c:v>0.64706666744647123</c:v>
                </c:pt>
                <c:pt idx="3">
                  <c:v>0.64470627281778958</c:v>
                </c:pt>
                <c:pt idx="4">
                  <c:v>0.63752555594394167</c:v>
                </c:pt>
                <c:pt idx="5">
                  <c:v>0.63293485632222113</c:v>
                </c:pt>
                <c:pt idx="6">
                  <c:v>0.62707026830336077</c:v>
                </c:pt>
                <c:pt idx="7">
                  <c:v>0.62248628608407974</c:v>
                </c:pt>
                <c:pt idx="8">
                  <c:v>0.62421864740643473</c:v>
                </c:pt>
                <c:pt idx="9">
                  <c:v>0.62525818563813551</c:v>
                </c:pt>
                <c:pt idx="10">
                  <c:v>0.6265359897893874</c:v>
                </c:pt>
                <c:pt idx="11">
                  <c:v>0.62809780028485518</c:v>
                </c:pt>
                <c:pt idx="12">
                  <c:v>0.63185946684432892</c:v>
                </c:pt>
                <c:pt idx="13">
                  <c:v>0.62904710317250612</c:v>
                </c:pt>
                <c:pt idx="14">
                  <c:v>0.62913346555783667</c:v>
                </c:pt>
                <c:pt idx="15">
                  <c:v>0.63009838642287253</c:v>
                </c:pt>
                <c:pt idx="16">
                  <c:v>0.62845671601974129</c:v>
                </c:pt>
                <c:pt idx="17">
                  <c:v>0.62420410813728266</c:v>
                </c:pt>
                <c:pt idx="18">
                  <c:v>0.6201328105959627</c:v>
                </c:pt>
                <c:pt idx="19">
                  <c:v>0.61954801627904676</c:v>
                </c:pt>
                <c:pt idx="20">
                  <c:v>0.60728132848886829</c:v>
                </c:pt>
                <c:pt idx="21">
                  <c:v>0.59940441269299027</c:v>
                </c:pt>
                <c:pt idx="22">
                  <c:v>0.59195445322196172</c:v>
                </c:pt>
                <c:pt idx="23">
                  <c:v>0.58567104101883083</c:v>
                </c:pt>
                <c:pt idx="24">
                  <c:v>0.57320485711029801</c:v>
                </c:pt>
                <c:pt idx="25">
                  <c:v>0.5746017540719528</c:v>
                </c:pt>
                <c:pt idx="26">
                  <c:v>0.57218757983781687</c:v>
                </c:pt>
                <c:pt idx="27">
                  <c:v>0.56895946969504407</c:v>
                </c:pt>
                <c:pt idx="28">
                  <c:v>0.56555625392834696</c:v>
                </c:pt>
                <c:pt idx="29">
                  <c:v>0.56787006398184503</c:v>
                </c:pt>
                <c:pt idx="30">
                  <c:v>0.55834409092059634</c:v>
                </c:pt>
                <c:pt idx="31">
                  <c:v>0.55630773037167369</c:v>
                </c:pt>
                <c:pt idx="32">
                  <c:v>0.55637020743999344</c:v>
                </c:pt>
                <c:pt idx="33">
                  <c:v>0.55484346642468241</c:v>
                </c:pt>
                <c:pt idx="34">
                  <c:v>0.54608284965443266</c:v>
                </c:pt>
                <c:pt idx="35">
                  <c:v>0.5445535279349496</c:v>
                </c:pt>
                <c:pt idx="36">
                  <c:v>0.54651677258466735</c:v>
                </c:pt>
                <c:pt idx="37">
                  <c:v>0.54060382140977581</c:v>
                </c:pt>
                <c:pt idx="38">
                  <c:v>0.545875</c:v>
                </c:pt>
                <c:pt idx="39">
                  <c:v>0.55461905290007762</c:v>
                </c:pt>
                <c:pt idx="40">
                  <c:v>0.56001793154369495</c:v>
                </c:pt>
                <c:pt idx="41">
                  <c:v>0.56521676653590258</c:v>
                </c:pt>
                <c:pt idx="42">
                  <c:v>0.5727914913882054</c:v>
                </c:pt>
                <c:pt idx="43">
                  <c:v>0.57834873386471042</c:v>
                </c:pt>
                <c:pt idx="44">
                  <c:v>0.57904551016840511</c:v>
                </c:pt>
                <c:pt idx="45">
                  <c:v>0.57709176069831802</c:v>
                </c:pt>
                <c:pt idx="46">
                  <c:v>0.56795948900909199</c:v>
                </c:pt>
                <c:pt idx="47">
                  <c:v>0.56828766115986074</c:v>
                </c:pt>
                <c:pt idx="48">
                  <c:v>0.55602288461036076</c:v>
                </c:pt>
                <c:pt idx="49">
                  <c:v>0.566731196264875</c:v>
                </c:pt>
                <c:pt idx="50">
                  <c:v>0.56999330207635635</c:v>
                </c:pt>
                <c:pt idx="51">
                  <c:v>0.56975016880486151</c:v>
                </c:pt>
                <c:pt idx="52">
                  <c:v>0.58151925711676056</c:v>
                </c:pt>
                <c:pt idx="53">
                  <c:v>0.59106121584410087</c:v>
                </c:pt>
                <c:pt idx="54">
                  <c:v>0.59381604337039418</c:v>
                </c:pt>
                <c:pt idx="55">
                  <c:v>0.59489802282791737</c:v>
                </c:pt>
                <c:pt idx="56">
                  <c:v>0.60989247311827954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TIMEPLOT_INPUTS_KZN!$R$8</c:f>
              <c:strCache>
                <c:ptCount val="1"/>
                <c:pt idx="0">
                  <c:v>Proportion who completed a bachelor's degree after completing grade 12</c:v>
                </c:pt>
              </c:strCache>
            </c:strRef>
          </c:tx>
          <c:spPr>
            <a:ln w="9525" cap="rnd">
              <a:solidFill>
                <a:schemeClr val="accent2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 cap="rnd">
                <a:solidFill>
                  <a:schemeClr val="accent2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xVal>
            <c:numRef>
              <c:f>TIMEPLOT_INPUTS_KZN!$Q$15:$Q$64</c:f>
              <c:numCache>
                <c:formatCode>0.000</c:formatCode>
                <c:ptCount val="50"/>
                <c:pt idx="0">
                  <c:v>2011.2753424657535</c:v>
                </c:pt>
                <c:pt idx="1">
                  <c:v>2010.2753424657535</c:v>
                </c:pt>
                <c:pt idx="2">
                  <c:v>2009.2753424657535</c:v>
                </c:pt>
                <c:pt idx="3">
                  <c:v>2008.2753424657535</c:v>
                </c:pt>
                <c:pt idx="4">
                  <c:v>2007.2753424657535</c:v>
                </c:pt>
                <c:pt idx="5">
                  <c:v>2006.2753424657535</c:v>
                </c:pt>
                <c:pt idx="6">
                  <c:v>2005.2753424657535</c:v>
                </c:pt>
                <c:pt idx="7">
                  <c:v>2004.2753424657535</c:v>
                </c:pt>
                <c:pt idx="8">
                  <c:v>2003.2753424657535</c:v>
                </c:pt>
                <c:pt idx="9">
                  <c:v>2002.2753424657535</c:v>
                </c:pt>
                <c:pt idx="10">
                  <c:v>2001.2753424657535</c:v>
                </c:pt>
                <c:pt idx="11">
                  <c:v>2000.2753424657535</c:v>
                </c:pt>
                <c:pt idx="12">
                  <c:v>1999.2753424657535</c:v>
                </c:pt>
                <c:pt idx="13">
                  <c:v>1998.2753424657535</c:v>
                </c:pt>
                <c:pt idx="14">
                  <c:v>1997.2753424657535</c:v>
                </c:pt>
                <c:pt idx="15">
                  <c:v>1996.2753424657535</c:v>
                </c:pt>
                <c:pt idx="16">
                  <c:v>1995.2753424657535</c:v>
                </c:pt>
                <c:pt idx="17">
                  <c:v>1994.2753424657535</c:v>
                </c:pt>
                <c:pt idx="18">
                  <c:v>1993.2753424657535</c:v>
                </c:pt>
                <c:pt idx="19">
                  <c:v>1992.2753424657535</c:v>
                </c:pt>
                <c:pt idx="20">
                  <c:v>1991.2753424657535</c:v>
                </c:pt>
                <c:pt idx="21">
                  <c:v>1990.2753424657535</c:v>
                </c:pt>
                <c:pt idx="22">
                  <c:v>1989.2753424657535</c:v>
                </c:pt>
                <c:pt idx="23">
                  <c:v>1988.2753424657535</c:v>
                </c:pt>
                <c:pt idx="24">
                  <c:v>1987.2753424657535</c:v>
                </c:pt>
                <c:pt idx="25">
                  <c:v>1986.2753424657535</c:v>
                </c:pt>
                <c:pt idx="26">
                  <c:v>1985.2753424657535</c:v>
                </c:pt>
                <c:pt idx="27">
                  <c:v>1984.2753424657535</c:v>
                </c:pt>
                <c:pt idx="28">
                  <c:v>1983.2753424657535</c:v>
                </c:pt>
                <c:pt idx="29">
                  <c:v>1982.2753424657535</c:v>
                </c:pt>
                <c:pt idx="30">
                  <c:v>1981.2753424657535</c:v>
                </c:pt>
                <c:pt idx="31">
                  <c:v>1980.2753424657535</c:v>
                </c:pt>
                <c:pt idx="32">
                  <c:v>1979.2753424657535</c:v>
                </c:pt>
                <c:pt idx="33">
                  <c:v>1978.2753424657535</c:v>
                </c:pt>
                <c:pt idx="34">
                  <c:v>1977.2753424657535</c:v>
                </c:pt>
                <c:pt idx="35">
                  <c:v>1976.2753424657535</c:v>
                </c:pt>
                <c:pt idx="36">
                  <c:v>1975.2753424657535</c:v>
                </c:pt>
                <c:pt idx="37">
                  <c:v>1974.2753424657535</c:v>
                </c:pt>
                <c:pt idx="38">
                  <c:v>1973.2753424657535</c:v>
                </c:pt>
                <c:pt idx="39">
                  <c:v>1972.2753424657535</c:v>
                </c:pt>
                <c:pt idx="40">
                  <c:v>1971.2753424657535</c:v>
                </c:pt>
                <c:pt idx="41">
                  <c:v>1970.2753424657535</c:v>
                </c:pt>
                <c:pt idx="42">
                  <c:v>1969.2753424657535</c:v>
                </c:pt>
                <c:pt idx="43">
                  <c:v>1968.2753424657535</c:v>
                </c:pt>
                <c:pt idx="44">
                  <c:v>1967.2753424657535</c:v>
                </c:pt>
                <c:pt idx="45">
                  <c:v>1966.2753424657535</c:v>
                </c:pt>
                <c:pt idx="46">
                  <c:v>1965.2753424657535</c:v>
                </c:pt>
                <c:pt idx="47">
                  <c:v>1964.2753424657535</c:v>
                </c:pt>
                <c:pt idx="48">
                  <c:v>1963.2753424657535</c:v>
                </c:pt>
                <c:pt idx="49">
                  <c:v>1962.2753424657535</c:v>
                </c:pt>
              </c:numCache>
            </c:numRef>
          </c:xVal>
          <c:yVal>
            <c:numRef>
              <c:f>TIMEPLOT_INPUTS_KZN!$R$15:$R$64</c:f>
              <c:numCache>
                <c:formatCode>0.0000</c:formatCode>
                <c:ptCount val="50"/>
                <c:pt idx="0">
                  <c:v>5.431205139727225E-2</c:v>
                </c:pt>
                <c:pt idx="1">
                  <c:v>5.807128544155004E-2</c:v>
                </c:pt>
                <c:pt idx="2">
                  <c:v>6.0119819617837286E-2</c:v>
                </c:pt>
                <c:pt idx="3">
                  <c:v>6.3939161317494414E-2</c:v>
                </c:pt>
                <c:pt idx="4">
                  <c:v>6.6979301830458929E-2</c:v>
                </c:pt>
                <c:pt idx="5">
                  <c:v>7.1722678981367791E-2</c:v>
                </c:pt>
                <c:pt idx="6">
                  <c:v>7.6262850782160649E-2</c:v>
                </c:pt>
                <c:pt idx="7">
                  <c:v>8.2434276022270561E-2</c:v>
                </c:pt>
                <c:pt idx="8">
                  <c:v>8.883187622111266E-2</c:v>
                </c:pt>
                <c:pt idx="9">
                  <c:v>9.5022009788731501E-2</c:v>
                </c:pt>
                <c:pt idx="10">
                  <c:v>0.10003152443143436</c:v>
                </c:pt>
                <c:pt idx="11">
                  <c:v>0.10641766495393082</c:v>
                </c:pt>
                <c:pt idx="12">
                  <c:v>0.11285055041925326</c:v>
                </c:pt>
                <c:pt idx="13">
                  <c:v>0.11659630122527649</c:v>
                </c:pt>
                <c:pt idx="14">
                  <c:v>0.12276680625418143</c:v>
                </c:pt>
                <c:pt idx="15">
                  <c:v>0.12511897551267628</c:v>
                </c:pt>
                <c:pt idx="16">
                  <c:v>0.12796281951975214</c:v>
                </c:pt>
                <c:pt idx="17">
                  <c:v>0.1293940063323761</c:v>
                </c:pt>
                <c:pt idx="18">
                  <c:v>0.13244089337445097</c:v>
                </c:pt>
                <c:pt idx="19">
                  <c:v>0.1374389164964735</c:v>
                </c:pt>
                <c:pt idx="20">
                  <c:v>0.14367785282870518</c:v>
                </c:pt>
                <c:pt idx="21">
                  <c:v>0.14621606733863562</c:v>
                </c:pt>
                <c:pt idx="22">
                  <c:v>0.14719266861249725</c:v>
                </c:pt>
                <c:pt idx="23">
                  <c:v>0.15041820613368997</c:v>
                </c:pt>
                <c:pt idx="24">
                  <c:v>0.14962011242201495</c:v>
                </c:pt>
                <c:pt idx="25">
                  <c:v>0.14841930116472546</c:v>
                </c:pt>
                <c:pt idx="26">
                  <c:v>0.15104919612739301</c:v>
                </c:pt>
                <c:pt idx="27">
                  <c:v>0.15379132280496111</c:v>
                </c:pt>
                <c:pt idx="28">
                  <c:v>0.15178049200068811</c:v>
                </c:pt>
                <c:pt idx="29">
                  <c:v>0.15297148114075437</c:v>
                </c:pt>
                <c:pt idx="30">
                  <c:v>0.15254102594667621</c:v>
                </c:pt>
                <c:pt idx="31">
                  <c:v>0.14863542685846326</c:v>
                </c:pt>
                <c:pt idx="32">
                  <c:v>0.14963673931880292</c:v>
                </c:pt>
                <c:pt idx="33">
                  <c:v>0.15520082874228944</c:v>
                </c:pt>
                <c:pt idx="34">
                  <c:v>0.14547211064219251</c:v>
                </c:pt>
                <c:pt idx="35">
                  <c:v>0.15117922567414016</c:v>
                </c:pt>
                <c:pt idx="36">
                  <c:v>0.15434338506570724</c:v>
                </c:pt>
                <c:pt idx="37">
                  <c:v>0.15457381503471873</c:v>
                </c:pt>
                <c:pt idx="38">
                  <c:v>0.15328709510809416</c:v>
                </c:pt>
                <c:pt idx="39">
                  <c:v>0.15432624113475177</c:v>
                </c:pt>
                <c:pt idx="40">
                  <c:v>0.15009704550355835</c:v>
                </c:pt>
                <c:pt idx="41">
                  <c:v>0.14635406878406315</c:v>
                </c:pt>
                <c:pt idx="42">
                  <c:v>0.1378911940523434</c:v>
                </c:pt>
                <c:pt idx="43">
                  <c:v>0.12963358615532528</c:v>
                </c:pt>
                <c:pt idx="44">
                  <c:v>0.13705854467883385</c:v>
                </c:pt>
                <c:pt idx="45">
                  <c:v>0.13664921465968588</c:v>
                </c:pt>
                <c:pt idx="46">
                  <c:v>0.13775802752293576</c:v>
                </c:pt>
                <c:pt idx="47">
                  <c:v>0.14932301740812379</c:v>
                </c:pt>
                <c:pt idx="48">
                  <c:v>0.15422520444537638</c:v>
                </c:pt>
                <c:pt idx="49">
                  <c:v>0.14654442877291962</c:v>
                </c:pt>
              </c:numCache>
            </c:numRef>
          </c:yVal>
          <c:smooth val="0"/>
        </c:ser>
        <c:ser>
          <c:idx val="2"/>
          <c:order val="2"/>
          <c:tx>
            <c:v>Proportion who completed a certificate to a higher degree after completing grade 12</c:v>
          </c:tx>
          <c:spPr>
            <a:ln w="9525" cap="rnd">
              <a:solidFill>
                <a:schemeClr val="accent3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 cap="rnd">
                <a:solidFill>
                  <a:schemeClr val="accent3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xVal>
            <c:numRef>
              <c:f>TIMEPLOT_INPUTS_KZN!$T$21:$T$64</c:f>
              <c:numCache>
                <c:formatCode>0.000</c:formatCode>
                <c:ptCount val="44"/>
                <c:pt idx="0">
                  <c:v>2011.2753424657535</c:v>
                </c:pt>
                <c:pt idx="1">
                  <c:v>2010.2753424657535</c:v>
                </c:pt>
                <c:pt idx="2">
                  <c:v>2009.2753424657535</c:v>
                </c:pt>
                <c:pt idx="3">
                  <c:v>2008.2753424657535</c:v>
                </c:pt>
                <c:pt idx="4">
                  <c:v>2007.2753424657535</c:v>
                </c:pt>
                <c:pt idx="5">
                  <c:v>2006.2753424657535</c:v>
                </c:pt>
                <c:pt idx="6">
                  <c:v>2005.2753424657535</c:v>
                </c:pt>
                <c:pt idx="7">
                  <c:v>2004.2753424657535</c:v>
                </c:pt>
                <c:pt idx="8">
                  <c:v>2003.2753424657535</c:v>
                </c:pt>
                <c:pt idx="9">
                  <c:v>2002.2753424657535</c:v>
                </c:pt>
                <c:pt idx="10">
                  <c:v>2001.2753424657535</c:v>
                </c:pt>
                <c:pt idx="11">
                  <c:v>2000.2753424657535</c:v>
                </c:pt>
                <c:pt idx="12">
                  <c:v>1999.2753424657535</c:v>
                </c:pt>
                <c:pt idx="13">
                  <c:v>1998.2753424657535</c:v>
                </c:pt>
                <c:pt idx="14">
                  <c:v>1997.2753424657535</c:v>
                </c:pt>
                <c:pt idx="15">
                  <c:v>1996.2753424657535</c:v>
                </c:pt>
                <c:pt idx="16">
                  <c:v>1995.2753424657535</c:v>
                </c:pt>
                <c:pt idx="17">
                  <c:v>1994.2753424657535</c:v>
                </c:pt>
                <c:pt idx="18">
                  <c:v>1993.2753424657535</c:v>
                </c:pt>
                <c:pt idx="19">
                  <c:v>1992.2753424657535</c:v>
                </c:pt>
                <c:pt idx="20">
                  <c:v>1991.2753424657535</c:v>
                </c:pt>
                <c:pt idx="21">
                  <c:v>1990.2753424657535</c:v>
                </c:pt>
                <c:pt idx="22">
                  <c:v>1989.2753424657535</c:v>
                </c:pt>
                <c:pt idx="23">
                  <c:v>1988.2753424657535</c:v>
                </c:pt>
                <c:pt idx="24">
                  <c:v>1987.2753424657535</c:v>
                </c:pt>
                <c:pt idx="25">
                  <c:v>1986.2753424657535</c:v>
                </c:pt>
                <c:pt idx="26">
                  <c:v>1985.2753424657535</c:v>
                </c:pt>
                <c:pt idx="27">
                  <c:v>1984.2753424657535</c:v>
                </c:pt>
                <c:pt idx="28">
                  <c:v>1983.2753424657535</c:v>
                </c:pt>
                <c:pt idx="29">
                  <c:v>1982.2753424657535</c:v>
                </c:pt>
                <c:pt idx="30">
                  <c:v>1981.2753424657535</c:v>
                </c:pt>
                <c:pt idx="31">
                  <c:v>1980.2753424657535</c:v>
                </c:pt>
                <c:pt idx="32">
                  <c:v>1979.2753424657535</c:v>
                </c:pt>
                <c:pt idx="33">
                  <c:v>1978.2753424657535</c:v>
                </c:pt>
                <c:pt idx="34">
                  <c:v>1977.2753424657535</c:v>
                </c:pt>
                <c:pt idx="35">
                  <c:v>1976.2753424657535</c:v>
                </c:pt>
                <c:pt idx="36">
                  <c:v>1975.2753424657535</c:v>
                </c:pt>
                <c:pt idx="37">
                  <c:v>1974.2753424657535</c:v>
                </c:pt>
                <c:pt idx="38">
                  <c:v>1973.2753424657535</c:v>
                </c:pt>
                <c:pt idx="39">
                  <c:v>1972.2753424657535</c:v>
                </c:pt>
                <c:pt idx="40">
                  <c:v>1971.2753424657535</c:v>
                </c:pt>
                <c:pt idx="41">
                  <c:v>1970.2753424657535</c:v>
                </c:pt>
                <c:pt idx="42">
                  <c:v>1969.2753424657535</c:v>
                </c:pt>
                <c:pt idx="43">
                  <c:v>1968.2753424657535</c:v>
                </c:pt>
              </c:numCache>
            </c:numRef>
          </c:xVal>
          <c:yVal>
            <c:numRef>
              <c:f>TIMEPLOT_INPUTS_KZN!$U$21:$U$64</c:f>
              <c:numCache>
                <c:formatCode>0.000</c:formatCode>
                <c:ptCount val="44"/>
                <c:pt idx="0">
                  <c:v>0.24761011330740718</c:v>
                </c:pt>
                <c:pt idx="1">
                  <c:v>0.25829431068175951</c:v>
                </c:pt>
                <c:pt idx="2">
                  <c:v>0.27482781077934121</c:v>
                </c:pt>
                <c:pt idx="3">
                  <c:v>0.28554570267895424</c:v>
                </c:pt>
                <c:pt idx="4">
                  <c:v>0.29778878630938976</c:v>
                </c:pt>
                <c:pt idx="5">
                  <c:v>0.31114539817469905</c:v>
                </c:pt>
                <c:pt idx="6">
                  <c:v>0.32267897255072725</c:v>
                </c:pt>
                <c:pt idx="7">
                  <c:v>0.32532926437520077</c:v>
                </c:pt>
                <c:pt idx="8">
                  <c:v>0.33379587184379411</c:v>
                </c:pt>
                <c:pt idx="9">
                  <c:v>0.34010023894942126</c:v>
                </c:pt>
                <c:pt idx="10">
                  <c:v>0.34487712132948384</c:v>
                </c:pt>
                <c:pt idx="11">
                  <c:v>0.35100508062734703</c:v>
                </c:pt>
                <c:pt idx="12">
                  <c:v>0.35646980033018721</c:v>
                </c:pt>
                <c:pt idx="13">
                  <c:v>0.36470675784059997</c:v>
                </c:pt>
                <c:pt idx="14">
                  <c:v>0.37167184875451198</c:v>
                </c:pt>
                <c:pt idx="15">
                  <c:v>0.37660542922581824</c:v>
                </c:pt>
                <c:pt idx="16">
                  <c:v>0.38056680161943324</c:v>
                </c:pt>
                <c:pt idx="17">
                  <c:v>0.38601899494525921</c:v>
                </c:pt>
                <c:pt idx="18">
                  <c:v>0.3932546791030947</c:v>
                </c:pt>
                <c:pt idx="19">
                  <c:v>0.40151747088186357</c:v>
                </c:pt>
                <c:pt idx="20">
                  <c:v>0.40462318015215898</c:v>
                </c:pt>
                <c:pt idx="21">
                  <c:v>0.40566441209548398</c:v>
                </c:pt>
                <c:pt idx="22">
                  <c:v>0.41011525890245998</c:v>
                </c:pt>
                <c:pt idx="23">
                  <c:v>0.4030358785648574</c:v>
                </c:pt>
                <c:pt idx="24">
                  <c:v>0.39118687169706362</c:v>
                </c:pt>
                <c:pt idx="25">
                  <c:v>0.38474509232466642</c:v>
                </c:pt>
                <c:pt idx="26">
                  <c:v>0.38605612210891155</c:v>
                </c:pt>
                <c:pt idx="27">
                  <c:v>0.38870838630691723</c:v>
                </c:pt>
                <c:pt idx="28">
                  <c:v>0.38584939238317995</c:v>
                </c:pt>
                <c:pt idx="29">
                  <c:v>0.3851398165341019</c:v>
                </c:pt>
                <c:pt idx="30">
                  <c:v>0.39646918925511482</c:v>
                </c:pt>
                <c:pt idx="31">
                  <c:v>0.38968837006474122</c:v>
                </c:pt>
                <c:pt idx="32">
                  <c:v>0.38382645908654917</c:v>
                </c:pt>
                <c:pt idx="33">
                  <c:v>0.39051671732522797</c:v>
                </c:pt>
                <c:pt idx="34">
                  <c:v>0.39176191503127022</c:v>
                </c:pt>
                <c:pt idx="35">
                  <c:v>0.38103739898515315</c:v>
                </c:pt>
                <c:pt idx="36">
                  <c:v>0.38629627769126434</c:v>
                </c:pt>
                <c:pt idx="37">
                  <c:v>0.37955346650998822</c:v>
                </c:pt>
                <c:pt idx="38">
                  <c:v>0.38089594690684997</c:v>
                </c:pt>
                <c:pt idx="39">
                  <c:v>0.38939790575916228</c:v>
                </c:pt>
                <c:pt idx="40">
                  <c:v>0.37844036697247707</c:v>
                </c:pt>
                <c:pt idx="41">
                  <c:v>0.36990328820116058</c:v>
                </c:pt>
                <c:pt idx="42">
                  <c:v>0.36538058293143216</c:v>
                </c:pt>
                <c:pt idx="43">
                  <c:v>0.34555712270803951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71099120"/>
        <c:axId val="271099512"/>
      </c:scatterChart>
      <c:valAx>
        <c:axId val="271099120"/>
        <c:scaling>
          <c:orientation val="minMax"/>
        </c:scaling>
        <c:delete val="0"/>
        <c:axPos val="b"/>
        <c:majorGridlines>
          <c:spPr>
            <a:ln w="3175" cap="flat" cmpd="sng" algn="ctr">
              <a:noFill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 dirty="0"/>
                  <a:t>Year</a:t>
                </a:r>
              </a:p>
            </c:rich>
          </c:tx>
          <c:layout>
            <c:manualLayout>
              <c:xMode val="edge"/>
              <c:yMode val="edge"/>
              <c:x val="0.49749543082235048"/>
              <c:y val="0.9172669197649598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97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71099512"/>
        <c:crosses val="autoZero"/>
        <c:crossBetween val="midCat"/>
      </c:valAx>
      <c:valAx>
        <c:axId val="271099512"/>
        <c:scaling>
          <c:orientation val="minMax"/>
          <c:min val="0"/>
        </c:scaling>
        <c:delete val="0"/>
        <c:axPos val="l"/>
        <c:majorGridlines>
          <c:spPr>
            <a:ln w="317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 dirty="0"/>
                  <a:t>Proportion</a:t>
                </a:r>
              </a:p>
            </c:rich>
          </c:tx>
          <c:layout>
            <c:manualLayout>
              <c:xMode val="edge"/>
              <c:yMode val="edge"/>
              <c:x val="4.0946107005272606E-3"/>
              <c:y val="0.381798468127188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97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7109912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Critically Important</c:v>
                </c:pt>
              </c:strCache>
            </c:strRef>
          </c:tx>
          <c:spPr>
            <a:solidFill>
              <a:srgbClr val="E7E6E6">
                <a:lumMod val="25000"/>
                <a:alpha val="70000"/>
              </a:srgb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5B9BD5">
                  <a:alpha val="70000"/>
                </a:srgbClr>
              </a:solidFill>
              <a:ln>
                <a:noFill/>
              </a:ln>
              <a:effectLst/>
            </c:spPr>
          </c:dPt>
          <c:dLbls>
            <c:numFmt formatCode="0\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Water</c:v>
                </c:pt>
                <c:pt idx="1">
                  <c:v>Electricity</c:v>
                </c:pt>
                <c:pt idx="2">
                  <c:v>Clinics</c:v>
                </c:pt>
                <c:pt idx="3">
                  <c:v>Sanitation</c:v>
                </c:pt>
                <c:pt idx="4">
                  <c:v>Housing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52</c:v>
                </c:pt>
                <c:pt idx="1">
                  <c:v>40</c:v>
                </c:pt>
                <c:pt idx="2">
                  <c:v>39</c:v>
                </c:pt>
                <c:pt idx="3">
                  <c:v>36</c:v>
                </c:pt>
                <c:pt idx="4">
                  <c:v>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271667000"/>
        <c:axId val="271667392"/>
      </c:barChart>
      <c:catAx>
        <c:axId val="27166700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low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  <a:headEnd type="none" w="sm" len="sm"/>
            <a:tailEnd type="none" w="sm" len="sm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71667392"/>
        <c:crosses val="autoZero"/>
        <c:auto val="1"/>
        <c:lblAlgn val="ctr"/>
        <c:lblOffset val="100"/>
        <c:noMultiLvlLbl val="0"/>
      </c:catAx>
      <c:valAx>
        <c:axId val="271667392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accent1">
                  <a:alpha val="4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71667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ubbleChart>
        <c:varyColors val="0"/>
        <c:ser>
          <c:idx val="2"/>
          <c:order val="0"/>
          <c:tx>
            <c:v>Lable</c:v>
          </c:tx>
          <c:spPr>
            <a:solidFill>
              <a:sysClr val="window" lastClr="FFFFFF"/>
            </a:solidFill>
            <a:ln w="25400"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38FD51F2-3F27-4FE5-BC88-C1969B413A86}" type="CELLRANGE">
                      <a:rPr lang="en-US">
                        <a:solidFill>
                          <a:srgbClr val="C00000"/>
                        </a:solidFill>
                      </a:rPr>
                      <a:pPr/>
                      <a:t>[CELLRANGE]</a:t>
                    </a:fld>
                    <a:endParaRPr lang="en-ZA"/>
                  </a:p>
                </c:rich>
              </c:tx>
              <c:dLblPos val="l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F3B763E3-AD43-4B43-8596-94F1A51F8FDE}" type="CELLRANGE">
                      <a:rPr lang="en-US">
                        <a:solidFill>
                          <a:srgbClr val="FF7F00"/>
                        </a:solidFill>
                      </a:rPr>
                      <a:pPr/>
                      <a:t>[CELLRANGE]</a:t>
                    </a:fld>
                    <a:endParaRPr lang="en-ZA"/>
                  </a:p>
                </c:rich>
              </c:tx>
              <c:dLblPos val="l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rgbClr val="8F8453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0FE572DD-0898-41AC-A088-C30D34A616B5}" type="CELLRANGE">
                      <a:rPr lang="en-ZA"/>
                      <a:pPr>
                        <a:defRPr sz="1800" b="1">
                          <a:solidFill>
                            <a:srgbClr val="8F8453"/>
                          </a:solidFill>
                        </a:defRPr>
                      </a:pPr>
                      <a:t>[CELLRANGE]</a:t>
                    </a:fld>
                    <a:endParaRPr lang="en-ZA"/>
                  </a:p>
                </c:rich>
              </c:tx>
              <c:spPr>
                <a:solidFill>
                  <a:sysClr val="window" lastClr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8F845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l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3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rgbClr val="ABDDA4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572D0615-ECF7-4931-84EB-BA997AA67168}" type="CELLRANGE">
                      <a:rPr lang="en-ZA"/>
                      <a:pPr>
                        <a:defRPr sz="1800" b="1">
                          <a:solidFill>
                            <a:srgbClr val="ABDDA4"/>
                          </a:solidFill>
                        </a:defRPr>
                      </a:pPr>
                      <a:t>[CELLRANGE]</a:t>
                    </a:fld>
                    <a:endParaRPr lang="en-ZA"/>
                  </a:p>
                </c:rich>
              </c:tx>
              <c:spPr>
                <a:solidFill>
                  <a:sysClr val="window" lastClr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ABDDA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l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4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rgbClr val="2B83BA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F0B5A7DC-EF84-47EA-B3D5-B6880284CE86}" type="CELLRANGE">
                      <a:rPr lang="en-ZA"/>
                      <a:pPr>
                        <a:defRPr sz="1800" b="1">
                          <a:solidFill>
                            <a:srgbClr val="2B83BA"/>
                          </a:solidFill>
                        </a:defRPr>
                      </a:pPr>
                      <a:t>[CELLRANGE]</a:t>
                    </a:fld>
                    <a:endParaRPr lang="en-ZA"/>
                  </a:p>
                </c:rich>
              </c:tx>
              <c:spPr>
                <a:solidFill>
                  <a:sysClr val="window" lastClr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2B83BA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l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spPr>
              <a:solidFill>
                <a:sysClr val="window" lastClr="FFFFFF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l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'Munic Ratings Service Delivery'!$J$2:$J$6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xVal>
          <c:yVal>
            <c:numRef>
              <c:f>'Munic Ratings Service Delivery'!$K$2:$K$6</c:f>
              <c:numCache>
                <c:formatCode>General</c:formatCode>
                <c:ptCount val="5"/>
                <c:pt idx="0">
                  <c:v>5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  <c:pt idx="4">
                  <c:v>1</c:v>
                </c:pt>
              </c:numCache>
            </c:numRef>
          </c:yVal>
          <c:bubbleSize>
            <c:numRef>
              <c:f>'Munic Ratings Service Delivery'!$L$2:$L$6</c:f>
              <c:numCache>
                <c:formatCode>General</c:formatCode>
                <c:ptCount val="5"/>
                <c:pt idx="0">
                  <c:v>0.01</c:v>
                </c:pt>
                <c:pt idx="1">
                  <c:v>0.01</c:v>
                </c:pt>
                <c:pt idx="2">
                  <c:v>0.01</c:v>
                </c:pt>
                <c:pt idx="3">
                  <c:v>0.01</c:v>
                </c:pt>
                <c:pt idx="4">
                  <c:v>0.01</c:v>
                </c:pt>
              </c:numCache>
            </c:numRef>
          </c:bubbleSize>
          <c:bubble3D val="0"/>
          <c:extLst>
            <c:ext xmlns:c15="http://schemas.microsoft.com/office/drawing/2012/chart" uri="{02D57815-91ED-43cb-92C2-25804820EDAC}">
              <c15:datalabelsRange>
                <c15:f>'Munic Ratings Service Delivery'!$M$2:$M$6</c15:f>
                <c15:dlblRangeCache>
                  <c:ptCount val="5"/>
                  <c:pt idx="0">
                    <c:v>Type A</c:v>
                  </c:pt>
                  <c:pt idx="1">
                    <c:v>Type B1</c:v>
                  </c:pt>
                  <c:pt idx="2">
                    <c:v>Type B2</c:v>
                  </c:pt>
                  <c:pt idx="3">
                    <c:v>Type B3</c:v>
                  </c:pt>
                  <c:pt idx="4">
                    <c:v>Type B4</c:v>
                  </c:pt>
                </c15:dlblRangeCache>
              </c15:datalabelsRange>
            </c:ext>
          </c:extLst>
        </c:ser>
        <c:ser>
          <c:idx val="0"/>
          <c:order val="1"/>
          <c:tx>
            <c:v>Water</c:v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 w="25400">
              <a:noFill/>
            </a:ln>
            <a:effectLst/>
          </c:spPr>
          <c:invertIfNegative val="0"/>
          <c:xVal>
            <c:numRef>
              <c:f>'Munic Ratings Service Delivery'!$B$2:$B$6</c:f>
              <c:numCache>
                <c:formatCode>General</c:formatCode>
                <c:ptCount val="5"/>
                <c:pt idx="0">
                  <c:v>66.599999999999994</c:v>
                </c:pt>
                <c:pt idx="1">
                  <c:v>81.400000000000006</c:v>
                </c:pt>
                <c:pt idx="2">
                  <c:v>50.8</c:v>
                </c:pt>
                <c:pt idx="3">
                  <c:v>34.799999999999997</c:v>
                </c:pt>
                <c:pt idx="4">
                  <c:v>28.7</c:v>
                </c:pt>
              </c:numCache>
            </c:numRef>
          </c:xVal>
          <c:yVal>
            <c:numRef>
              <c:f>'Munic Ratings Service Delivery'!$F$2:$F$6</c:f>
              <c:numCache>
                <c:formatCode>General</c:formatCode>
                <c:ptCount val="5"/>
                <c:pt idx="0">
                  <c:v>5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  <c:pt idx="4">
                  <c:v>1</c:v>
                </c:pt>
              </c:numCache>
            </c:numRef>
          </c:yVal>
          <c:bubbleSize>
            <c:numRef>
              <c:f>'Munic Ratings Service Delivery'!$G$2:$G$6</c:f>
              <c:numCache>
                <c:formatCode>General</c:formatCode>
                <c:ptCount val="5"/>
                <c:pt idx="0">
                  <c:v>0.01</c:v>
                </c:pt>
                <c:pt idx="1">
                  <c:v>0.01</c:v>
                </c:pt>
                <c:pt idx="2">
                  <c:v>0.01</c:v>
                </c:pt>
                <c:pt idx="3">
                  <c:v>0.01</c:v>
                </c:pt>
                <c:pt idx="4">
                  <c:v>0.01</c:v>
                </c:pt>
              </c:numCache>
            </c:numRef>
          </c:bubbleSize>
          <c:bubble3D val="0"/>
        </c:ser>
        <c:ser>
          <c:idx val="1"/>
          <c:order val="2"/>
          <c:tx>
            <c:v>Housing</c:v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 w="25400">
              <a:noFill/>
            </a:ln>
            <a:effectLst/>
          </c:spPr>
          <c:invertIfNegative val="0"/>
          <c:xVal>
            <c:numRef>
              <c:f>'Munic Ratings Service Delivery'!$C$2:$C$6</c:f>
              <c:numCache>
                <c:formatCode>General</c:formatCode>
                <c:ptCount val="5"/>
                <c:pt idx="0">
                  <c:v>43.8</c:v>
                </c:pt>
                <c:pt idx="1">
                  <c:v>45.9</c:v>
                </c:pt>
                <c:pt idx="2">
                  <c:v>40.9</c:v>
                </c:pt>
                <c:pt idx="3">
                  <c:v>31.4</c:v>
                </c:pt>
                <c:pt idx="4">
                  <c:v>23.1</c:v>
                </c:pt>
              </c:numCache>
            </c:numRef>
          </c:xVal>
          <c:yVal>
            <c:numRef>
              <c:f>'Munic Ratings Service Delivery'!$F$2:$F$6</c:f>
              <c:numCache>
                <c:formatCode>General</c:formatCode>
                <c:ptCount val="5"/>
                <c:pt idx="0">
                  <c:v>5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  <c:pt idx="4">
                  <c:v>1</c:v>
                </c:pt>
              </c:numCache>
            </c:numRef>
          </c:yVal>
          <c:bubbleSize>
            <c:numRef>
              <c:f>'Munic Ratings Service Delivery'!$G$2:$G$6</c:f>
              <c:numCache>
                <c:formatCode>General</c:formatCode>
                <c:ptCount val="5"/>
                <c:pt idx="0">
                  <c:v>0.01</c:v>
                </c:pt>
                <c:pt idx="1">
                  <c:v>0.01</c:v>
                </c:pt>
                <c:pt idx="2">
                  <c:v>0.01</c:v>
                </c:pt>
                <c:pt idx="3">
                  <c:v>0.01</c:v>
                </c:pt>
                <c:pt idx="4">
                  <c:v>0.01</c:v>
                </c:pt>
              </c:numCache>
            </c:numRef>
          </c:bubbleSize>
          <c:bubble3D val="0"/>
        </c:ser>
        <c:ser>
          <c:idx val="3"/>
          <c:order val="3"/>
          <c:tx>
            <c:v>Electricity</c:v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 w="25400">
              <a:noFill/>
            </a:ln>
            <a:effectLst/>
          </c:spPr>
          <c:invertIfNegative val="0"/>
          <c:xVal>
            <c:numRef>
              <c:f>'Munic Ratings Service Delivery'!$D$2:$D$6</c:f>
              <c:numCache>
                <c:formatCode>General</c:formatCode>
                <c:ptCount val="5"/>
                <c:pt idx="0">
                  <c:v>61</c:v>
                </c:pt>
                <c:pt idx="1">
                  <c:v>78.099999999999994</c:v>
                </c:pt>
                <c:pt idx="2">
                  <c:v>58.2</c:v>
                </c:pt>
                <c:pt idx="3">
                  <c:v>51.2</c:v>
                </c:pt>
                <c:pt idx="4">
                  <c:v>54.3</c:v>
                </c:pt>
              </c:numCache>
            </c:numRef>
          </c:xVal>
          <c:yVal>
            <c:numRef>
              <c:f>'Munic Ratings Service Delivery'!$F$2:$F$6</c:f>
              <c:numCache>
                <c:formatCode>General</c:formatCode>
                <c:ptCount val="5"/>
                <c:pt idx="0">
                  <c:v>5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  <c:pt idx="4">
                  <c:v>1</c:v>
                </c:pt>
              </c:numCache>
            </c:numRef>
          </c:yVal>
          <c:bubbleSize>
            <c:numRef>
              <c:f>'Munic Ratings Service Delivery'!$G$2:$G$6</c:f>
              <c:numCache>
                <c:formatCode>General</c:formatCode>
                <c:ptCount val="5"/>
                <c:pt idx="0">
                  <c:v>0.01</c:v>
                </c:pt>
                <c:pt idx="1">
                  <c:v>0.01</c:v>
                </c:pt>
                <c:pt idx="2">
                  <c:v>0.01</c:v>
                </c:pt>
                <c:pt idx="3">
                  <c:v>0.01</c:v>
                </c:pt>
                <c:pt idx="4">
                  <c:v>0.01</c:v>
                </c:pt>
              </c:numCache>
            </c:numRef>
          </c:bubbleSize>
          <c:bubble3D val="0"/>
        </c:ser>
        <c:ser>
          <c:idx val="4"/>
          <c:order val="4"/>
          <c:tx>
            <c:v>Sanitation</c:v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 w="25400">
              <a:noFill/>
            </a:ln>
            <a:effectLst/>
          </c:spPr>
          <c:invertIfNegative val="0"/>
          <c:xVal>
            <c:numRef>
              <c:f>'Munic Ratings Service Delivery'!$E$2:$E$6</c:f>
              <c:numCache>
                <c:formatCode>General</c:formatCode>
                <c:ptCount val="5"/>
                <c:pt idx="0">
                  <c:v>56</c:v>
                </c:pt>
                <c:pt idx="1">
                  <c:v>60.5</c:v>
                </c:pt>
                <c:pt idx="2">
                  <c:v>52.7</c:v>
                </c:pt>
                <c:pt idx="3">
                  <c:v>41</c:v>
                </c:pt>
                <c:pt idx="4">
                  <c:v>37.299999999999997</c:v>
                </c:pt>
              </c:numCache>
            </c:numRef>
          </c:xVal>
          <c:yVal>
            <c:numRef>
              <c:f>'Munic Ratings Service Delivery'!$F$2:$F$6</c:f>
              <c:numCache>
                <c:formatCode>General</c:formatCode>
                <c:ptCount val="5"/>
                <c:pt idx="0">
                  <c:v>5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  <c:pt idx="4">
                  <c:v>1</c:v>
                </c:pt>
              </c:numCache>
            </c:numRef>
          </c:yVal>
          <c:bubbleSize>
            <c:numRef>
              <c:f>'Munic Ratings Service Delivery'!$G$2:$G$6</c:f>
              <c:numCache>
                <c:formatCode>General</c:formatCode>
                <c:ptCount val="5"/>
                <c:pt idx="0">
                  <c:v>0.01</c:v>
                </c:pt>
                <c:pt idx="1">
                  <c:v>0.01</c:v>
                </c:pt>
                <c:pt idx="2">
                  <c:v>0.01</c:v>
                </c:pt>
                <c:pt idx="3">
                  <c:v>0.01</c:v>
                </c:pt>
                <c:pt idx="4">
                  <c:v>0.01</c:v>
                </c:pt>
              </c:numCache>
            </c:numRef>
          </c:bubbleSize>
          <c:bubble3D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25"/>
        <c:showNegBubbles val="0"/>
        <c:axId val="272847464"/>
        <c:axId val="272847856"/>
      </c:bubbleChart>
      <c:valAx>
        <c:axId val="272847464"/>
        <c:scaling>
          <c:orientation val="minMax"/>
        </c:scaling>
        <c:delete val="0"/>
        <c:axPos val="b"/>
        <c:numFmt formatCode="0\%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72847856"/>
        <c:crosses val="autoZero"/>
        <c:crossBetween val="midCat"/>
      </c:valAx>
      <c:valAx>
        <c:axId val="272847856"/>
        <c:scaling>
          <c:orientation val="minMax"/>
          <c:max val="6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72847464"/>
        <c:crosses val="autoZero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7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sz="2400" b="1" i="0" u="none" strike="noStrike" kern="1200" spc="0" baseline="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 b="1" i="0" u="none" strike="noStrike" kern="1200" spc="0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Electricity for lighting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sz="2400" b="1" i="0" u="none" strike="noStrike" kern="1200" spc="0" baseline="0" dirty="0" smtClean="0">
              <a:solidFill>
                <a:schemeClr val="accent5">
                  <a:lumMod val="60000"/>
                  <a:lumOff val="4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solidFill>
                <a:schemeClr val="accent1"/>
              </a:solidFill>
            </a:ln>
            <a:effectLst/>
          </c:spPr>
          <c:dLbls>
            <c:dLbl>
              <c:idx val="0"/>
              <c:layout>
                <c:manualLayout>
                  <c:x val="6.1056439867900145E-2"/>
                  <c:y val="8.7719298245614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6.5126869192426828E-2"/>
                  <c:y val="-7.89473684210526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\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ZA"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47625" cap="rnd">
                <a:solidFill>
                  <a:schemeClr val="accent1"/>
                </a:solidFill>
                <a:prstDash val="solid"/>
                <a:headEnd type="diamond" w="lg" len="lg"/>
                <a:tailEnd type="diamond" w="lg" len="lg"/>
              </a:ln>
              <a:effectLst/>
            </c:spPr>
            <c:trendlineType val="linear"/>
            <c:dispRSqr val="0"/>
            <c:dispEq val="0"/>
          </c:trendline>
          <c:cat>
            <c:numRef>
              <c:f>Sheet1!$A$2:$A$3</c:f>
              <c:numCache>
                <c:formatCode>General</c:formatCode>
                <c:ptCount val="2"/>
                <c:pt idx="0">
                  <c:v>2002</c:v>
                </c:pt>
                <c:pt idx="1">
                  <c:v>2014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68.900000000000006</c:v>
                </c:pt>
                <c:pt idx="1">
                  <c:v>82.3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2875240"/>
        <c:axId val="222874456"/>
      </c:areaChart>
      <c:catAx>
        <c:axId val="2228752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2874456"/>
        <c:crosses val="autoZero"/>
        <c:auto val="1"/>
        <c:lblAlgn val="ctr"/>
        <c:lblOffset val="100"/>
        <c:noMultiLvlLbl val="0"/>
      </c:catAx>
      <c:valAx>
        <c:axId val="222874456"/>
        <c:scaling>
          <c:orientation val="minMax"/>
          <c:max val="100"/>
          <c:min val="5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  <a:alpha val="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287524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sz="2400" b="1" i="0" u="none" strike="noStrike" kern="1200" spc="0" baseline="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 b="1" i="0" u="none" strike="noStrike" kern="1200" spc="0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Sanitation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sz="2400" b="1" i="0" u="none" strike="noStrike" kern="1200" spc="0" baseline="0" dirty="0" smtClean="0">
              <a:solidFill>
                <a:schemeClr val="accent5">
                  <a:lumMod val="60000"/>
                  <a:lumOff val="4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solidFill>
                <a:schemeClr val="accent1"/>
              </a:solidFill>
            </a:ln>
            <a:effectLst/>
          </c:spPr>
          <c:dLbls>
            <c:dLbl>
              <c:idx val="0"/>
              <c:layout>
                <c:manualLayout>
                  <c:x val="0.19945103690180715"/>
                  <c:y val="-4.38596491228070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6.5126869192426828E-2"/>
                  <c:y val="-7.89473684210526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\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ZA"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47625" cap="rnd">
                <a:solidFill>
                  <a:schemeClr val="accent1"/>
                </a:solidFill>
                <a:prstDash val="solid"/>
                <a:headEnd type="diamond" w="lg" len="lg"/>
                <a:tailEnd type="diamond" w="lg" len="lg"/>
              </a:ln>
              <a:effectLst/>
            </c:spPr>
            <c:trendlineType val="linear"/>
            <c:dispRSqr val="0"/>
            <c:dispEq val="0"/>
          </c:trendline>
          <c:cat>
            <c:numRef>
              <c:f>Sheet1!$A$2:$A$3</c:f>
              <c:numCache>
                <c:formatCode>General</c:formatCode>
                <c:ptCount val="2"/>
                <c:pt idx="0">
                  <c:v>2002</c:v>
                </c:pt>
                <c:pt idx="1">
                  <c:v>2014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51.4</c:v>
                </c:pt>
                <c:pt idx="1">
                  <c:v>75.7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6876160"/>
        <c:axId val="226876552"/>
      </c:areaChart>
      <c:catAx>
        <c:axId val="2268761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6876552"/>
        <c:crosses val="autoZero"/>
        <c:auto val="1"/>
        <c:lblAlgn val="ctr"/>
        <c:lblOffset val="100"/>
        <c:noMultiLvlLbl val="0"/>
      </c:catAx>
      <c:valAx>
        <c:axId val="226876552"/>
        <c:scaling>
          <c:orientation val="minMax"/>
          <c:max val="100"/>
          <c:min val="5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  <a:alpha val="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687616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9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10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</c:dPt>
          <c:dLbls>
            <c:numFmt formatCode="0\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Sheet1!$E$2:$E$12</c:f>
              <c:strCache>
                <c:ptCount val="11"/>
                <c:pt idx="0">
                  <c:v>Child Mortality</c:v>
                </c:pt>
                <c:pt idx="1">
                  <c:v>School Attendance</c:v>
                </c:pt>
                <c:pt idx="2">
                  <c:v>Assets</c:v>
                </c:pt>
                <c:pt idx="3">
                  <c:v>Lighting</c:v>
                </c:pt>
                <c:pt idx="4">
                  <c:v>Cooking</c:v>
                </c:pt>
                <c:pt idx="5">
                  <c:v>Dwelling</c:v>
                </c:pt>
                <c:pt idx="6">
                  <c:v>Heating</c:v>
                </c:pt>
                <c:pt idx="7">
                  <c:v>Water</c:v>
                </c:pt>
                <c:pt idx="8">
                  <c:v>Sanitation</c:v>
                </c:pt>
                <c:pt idx="9">
                  <c:v>Years of Schooling</c:v>
                </c:pt>
                <c:pt idx="10">
                  <c:v>Unemployment</c:v>
                </c:pt>
              </c:strCache>
            </c:strRef>
          </c:cat>
          <c:val>
            <c:numRef>
              <c:f>Sheet1!$F$2:$F$12</c:f>
              <c:numCache>
                <c:formatCode>General</c:formatCode>
                <c:ptCount val="11"/>
                <c:pt idx="0">
                  <c:v>2</c:v>
                </c:pt>
                <c:pt idx="1">
                  <c:v>3</c:v>
                </c:pt>
                <c:pt idx="2">
                  <c:v>5</c:v>
                </c:pt>
                <c:pt idx="3">
                  <c:v>6</c:v>
                </c:pt>
                <c:pt idx="4">
                  <c:v>6</c:v>
                </c:pt>
                <c:pt idx="5">
                  <c:v>6</c:v>
                </c:pt>
                <c:pt idx="6">
                  <c:v>7</c:v>
                </c:pt>
                <c:pt idx="7">
                  <c:v>7</c:v>
                </c:pt>
                <c:pt idx="8">
                  <c:v>8</c:v>
                </c:pt>
                <c:pt idx="9">
                  <c:v>15</c:v>
                </c:pt>
                <c:pt idx="10">
                  <c:v>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axId val="226877728"/>
        <c:axId val="226568360"/>
      </c:barChart>
      <c:catAx>
        <c:axId val="226877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6568360"/>
        <c:crosses val="autoZero"/>
        <c:auto val="1"/>
        <c:lblAlgn val="ctr"/>
        <c:lblOffset val="100"/>
        <c:noMultiLvlLbl val="0"/>
      </c:catAx>
      <c:valAx>
        <c:axId val="2265683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26877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359580052493439E-2"/>
          <c:y val="0.23761558067205032"/>
          <c:w val="0.81932842498163072"/>
          <c:h val="0.69503409252974613"/>
        </c:manualLayout>
      </c:layout>
      <c:lineChart>
        <c:grouping val="standard"/>
        <c:varyColors val="0"/>
        <c:ser>
          <c:idx val="0"/>
          <c:order val="0"/>
          <c:tx>
            <c:strRef>
              <c:f>Sheet1!$A$4</c:f>
              <c:strCache>
                <c:ptCount val="1"/>
                <c:pt idx="0">
                  <c:v>KwaZulu Natal</c:v>
                </c:pt>
              </c:strCache>
            </c:strRef>
          </c:tx>
          <c:spPr>
            <a:ln w="88900"/>
          </c:spPr>
          <c:marker>
            <c:symbol val="none"/>
          </c:marker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400" b="1"/>
                  </a:pPr>
                  <a:endParaRPr lang="en-US"/>
                </a:p>
              </c:txPr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400"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Sheet1!$B$3:$D$3</c:f>
              <c:numCache>
                <c:formatCode>General</c:formatCode>
                <c:ptCount val="3"/>
                <c:pt idx="0">
                  <c:v>2006</c:v>
                </c:pt>
                <c:pt idx="1">
                  <c:v>2009</c:v>
                </c:pt>
                <c:pt idx="2">
                  <c:v>2011</c:v>
                </c:pt>
              </c:numCache>
            </c:numRef>
          </c:cat>
          <c:val>
            <c:numRef>
              <c:f>Sheet1!$B$4:$D$4</c:f>
              <c:numCache>
                <c:formatCode>General</c:formatCode>
                <c:ptCount val="3"/>
                <c:pt idx="0">
                  <c:v>0.66</c:v>
                </c:pt>
                <c:pt idx="1">
                  <c:v>0.61</c:v>
                </c:pt>
                <c:pt idx="2">
                  <c:v>0.64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Sheet1!$A$5</c:f>
              <c:strCache>
                <c:ptCount val="1"/>
                <c:pt idx="0">
                  <c:v>Black African</c:v>
                </c:pt>
              </c:strCache>
            </c:strRef>
          </c:tx>
          <c:spPr>
            <a:ln w="88900"/>
          </c:spPr>
          <c:marker>
            <c:symbol val="none"/>
          </c:marker>
          <c:dLbls>
            <c:dLbl>
              <c:idx val="0"/>
              <c:layout>
                <c:manualLayout>
                  <c:x val="-5.4805883639545055E-2"/>
                  <c:y val="-2.797222960294851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400"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400"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Sheet1!$B$3:$D$3</c:f>
              <c:numCache>
                <c:formatCode>General</c:formatCode>
                <c:ptCount val="3"/>
                <c:pt idx="0">
                  <c:v>2006</c:v>
                </c:pt>
                <c:pt idx="1">
                  <c:v>2009</c:v>
                </c:pt>
                <c:pt idx="2">
                  <c:v>2011</c:v>
                </c:pt>
              </c:numCache>
            </c:numRef>
          </c:cat>
          <c:val>
            <c:numRef>
              <c:f>Sheet1!$B$5:$D$5</c:f>
              <c:numCache>
                <c:formatCode>0.00</c:formatCode>
                <c:ptCount val="3"/>
                <c:pt idx="0">
                  <c:v>0.52678000000000003</c:v>
                </c:pt>
                <c:pt idx="1">
                  <c:v>0.54400999999999999</c:v>
                </c:pt>
                <c:pt idx="2">
                  <c:v>0.50831999999999999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Sheet1!$A$6</c:f>
              <c:strCache>
                <c:ptCount val="1"/>
                <c:pt idx="0">
                  <c:v>Coloured</c:v>
                </c:pt>
              </c:strCache>
            </c:strRef>
          </c:tx>
          <c:spPr>
            <a:ln w="88900"/>
          </c:spPr>
          <c:marker>
            <c:symbol val="none"/>
          </c:marker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400" b="1"/>
                  </a:pPr>
                  <a:endParaRPr lang="en-US"/>
                </a:p>
              </c:txPr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400"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Sheet1!$B$3:$D$3</c:f>
              <c:numCache>
                <c:formatCode>General</c:formatCode>
                <c:ptCount val="3"/>
                <c:pt idx="0">
                  <c:v>2006</c:v>
                </c:pt>
                <c:pt idx="1">
                  <c:v>2009</c:v>
                </c:pt>
                <c:pt idx="2">
                  <c:v>2011</c:v>
                </c:pt>
              </c:numCache>
            </c:numRef>
          </c:cat>
          <c:val>
            <c:numRef>
              <c:f>Sheet1!$B$6:$D$6</c:f>
              <c:numCache>
                <c:formatCode>0.00</c:formatCode>
                <c:ptCount val="3"/>
                <c:pt idx="0">
                  <c:v>0.45587</c:v>
                </c:pt>
                <c:pt idx="1">
                  <c:v>0.41782999999999998</c:v>
                </c:pt>
                <c:pt idx="2">
                  <c:v>0.56274000000000002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Sheet1!$A$7</c:f>
              <c:strCache>
                <c:ptCount val="1"/>
                <c:pt idx="0">
                  <c:v>Indian/Asian</c:v>
                </c:pt>
              </c:strCache>
            </c:strRef>
          </c:tx>
          <c:spPr>
            <a:ln w="88900"/>
          </c:spPr>
          <c:marker>
            <c:symbol val="none"/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400"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Sheet1!$B$3:$D$3</c:f>
              <c:numCache>
                <c:formatCode>General</c:formatCode>
                <c:ptCount val="3"/>
                <c:pt idx="0">
                  <c:v>2006</c:v>
                </c:pt>
                <c:pt idx="1">
                  <c:v>2009</c:v>
                </c:pt>
                <c:pt idx="2">
                  <c:v>2011</c:v>
                </c:pt>
              </c:numCache>
            </c:numRef>
          </c:cat>
          <c:val>
            <c:numRef>
              <c:f>Sheet1!$B$7:$D$7</c:f>
              <c:numCache>
                <c:formatCode>0.00</c:formatCode>
                <c:ptCount val="3"/>
                <c:pt idx="0">
                  <c:v>0.52656000000000003</c:v>
                </c:pt>
                <c:pt idx="1">
                  <c:v>0.47521000000000002</c:v>
                </c:pt>
                <c:pt idx="2">
                  <c:v>0.45780999999999999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Sheet1!$A$8</c:f>
              <c:strCache>
                <c:ptCount val="1"/>
                <c:pt idx="0">
                  <c:v>White</c:v>
                </c:pt>
              </c:strCache>
            </c:strRef>
          </c:tx>
          <c:spPr>
            <a:ln w="76200"/>
          </c:spPr>
          <c:marker>
            <c:symbol val="none"/>
          </c:marker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400" b="1"/>
                  </a:pPr>
                  <a:endParaRPr lang="en-US"/>
                </a:p>
              </c:txPr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7309237984096562E-3"/>
                  <c:y val="3.13364064396068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400" b="1"/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Sheet1!$B$3:$D$3</c:f>
              <c:numCache>
                <c:formatCode>General</c:formatCode>
                <c:ptCount val="3"/>
                <c:pt idx="0">
                  <c:v>2006</c:v>
                </c:pt>
                <c:pt idx="1">
                  <c:v>2009</c:v>
                </c:pt>
                <c:pt idx="2">
                  <c:v>2011</c:v>
                </c:pt>
              </c:numCache>
            </c:numRef>
          </c:cat>
          <c:val>
            <c:numRef>
              <c:f>Sheet1!$B$8:$D$8</c:f>
              <c:numCache>
                <c:formatCode>0.00</c:formatCode>
                <c:ptCount val="3"/>
                <c:pt idx="0">
                  <c:v>0.38562999999999997</c:v>
                </c:pt>
                <c:pt idx="1">
                  <c:v>0.37969000000000003</c:v>
                </c:pt>
                <c:pt idx="2">
                  <c:v>0.36990000000000001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26569144"/>
        <c:axId val="226569536"/>
      </c:lineChart>
      <c:catAx>
        <c:axId val="2265691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 b="1" baseline="0">
                <a:latin typeface="Arial" panose="020B0604020202020204" pitchFamily="34" charset="0"/>
              </a:defRPr>
            </a:pPr>
            <a:endParaRPr lang="en-US"/>
          </a:p>
        </c:txPr>
        <c:crossAx val="226569536"/>
        <c:crosses val="autoZero"/>
        <c:auto val="1"/>
        <c:lblAlgn val="ctr"/>
        <c:lblOffset val="100"/>
        <c:noMultiLvlLbl val="0"/>
      </c:catAx>
      <c:valAx>
        <c:axId val="226569536"/>
        <c:scaling>
          <c:orientation val="minMax"/>
          <c:min val="0"/>
        </c:scaling>
        <c:delete val="0"/>
        <c:axPos val="l"/>
        <c:majorGridlines>
          <c:spPr>
            <a:ln w="3175">
              <a:solidFill>
                <a:schemeClr val="bg1">
                  <a:lumMod val="85000"/>
                </a:schemeClr>
              </a:solidFill>
              <a:prstDash val="sys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 b="1" baseline="0">
                <a:latin typeface="Arial" panose="020B0604020202020204" pitchFamily="34" charset="0"/>
              </a:defRPr>
            </a:pPr>
            <a:endParaRPr lang="en-US"/>
          </a:p>
        </c:txPr>
        <c:crossAx val="226569144"/>
        <c:crosses val="autoZero"/>
        <c:crossBetween val="between"/>
      </c:valAx>
      <c:spPr>
        <a:ln>
          <a:noFill/>
        </a:ln>
      </c:spPr>
    </c:plotArea>
    <c:legend>
      <c:legendPos val="r"/>
      <c:layout>
        <c:manualLayout>
          <c:xMode val="edge"/>
          <c:yMode val="edge"/>
          <c:x val="0.12699267279090115"/>
          <c:y val="0.71307900963490145"/>
          <c:w val="0.63550732720909886"/>
          <c:h val="0.22991791141753529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explosion val="4"/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55</c:v>
                </c:pt>
                <c:pt idx="1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55</c:v>
                </c:pt>
                <c:pt idx="1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55</c:v>
                </c:pt>
                <c:pt idx="1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55</c:v>
                </c:pt>
                <c:pt idx="1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6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34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30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  <a:headEnd type="none" w="sm" len="sm"/>
        <a:tailEnd type="none" w="sm" len="sm"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46000">
            <a:schemeClr val="phClr"/>
          </a:gs>
          <a:gs pos="100000">
            <a:schemeClr val="phClr">
              <a:lumMod val="20000"/>
              <a:lumOff val="80000"/>
              <a:alpha val="0"/>
            </a:schemeClr>
          </a:gs>
        </a:gsLst>
        <a:path path="circle">
          <a:fillToRect l="50000" t="-80000" r="50000" b="180000"/>
        </a:path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tx1">
                <a:lumMod val="5000"/>
                <a:lumOff val="95000"/>
              </a:schemeClr>
            </a:gs>
            <a:gs pos="100000">
              <a:schemeClr val="tx1">
                <a:lumMod val="15000"/>
                <a:lumOff val="8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tx1">
                <a:lumMod val="5000"/>
                <a:lumOff val="95000"/>
              </a:schemeClr>
            </a:gs>
            <a:gs pos="100000">
              <a:schemeClr val="tx1">
                <a:lumMod val="15000"/>
                <a:lumOff val="8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26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ZA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9B343C3-D216-47E7-B417-F73575191F96}" type="datetimeFigureOut">
              <a:rPr lang="en-ZA" smtClean="0"/>
              <a:t>2016/02/11</a:t>
            </a:fld>
            <a:endParaRPr lang="en-Z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Z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EDFDCDC3-79F7-4D77-B05F-BDE49A8747F9}" type="slidenum">
              <a:rPr lang="en-ZA" smtClean="0"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42184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Z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94E73EBF-E455-4FDD-9C12-D14406CED500}" type="datetimeFigureOut">
              <a:rPr lang="en-ZA" smtClean="0"/>
              <a:t>2016/02/11</a:t>
            </a:fld>
            <a:endParaRPr lang="en-Z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Z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Z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EDA6B73-74C5-4022-9EAD-A0B0C14B1B8A}" type="slidenum">
              <a:rPr lang="en-ZA" smtClean="0"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782872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DA6B73-74C5-4022-9EAD-A0B0C14B1B8A}" type="slidenum">
              <a:rPr lang="en-ZA" smtClean="0"/>
              <a:t>29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786441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73056B-F354-4620-BD72-76873811C3F7}" type="datetimeFigureOut">
              <a:rPr lang="en-ZA" smtClean="0"/>
              <a:t>2016/02/11</a:t>
            </a:fld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9592457-04C3-4A29-A85A-F2B3D090AB4E}" type="slidenum">
              <a:rPr lang="en-ZA" smtClean="0"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989378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73056B-F354-4620-BD72-76873811C3F7}" type="datetimeFigureOut">
              <a:rPr lang="en-ZA" smtClean="0"/>
              <a:t>2016/02/11</a:t>
            </a:fld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9592457-04C3-4A29-A85A-F2B3D090AB4E}" type="slidenum">
              <a:rPr lang="en-ZA" smtClean="0"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75359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73056B-F354-4620-BD72-76873811C3F7}" type="datetimeFigureOut">
              <a:rPr lang="en-ZA" smtClean="0"/>
              <a:t>2016/02/11</a:t>
            </a:fld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9592457-04C3-4A29-A85A-F2B3D090AB4E}" type="slidenum">
              <a:rPr lang="en-ZA" smtClean="0"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115790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73056B-F354-4620-BD72-76873811C3F7}" type="datetimeFigureOut">
              <a:rPr lang="en-ZA" smtClean="0"/>
              <a:t>2016/02/11</a:t>
            </a:fld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9592457-04C3-4A29-A85A-F2B3D090AB4E}" type="slidenum">
              <a:rPr lang="en-ZA" smtClean="0"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7068021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73056B-F354-4620-BD72-76873811C3F7}" type="datetimeFigureOut">
              <a:rPr lang="en-ZA" smtClean="0"/>
              <a:t>2016/02/11</a:t>
            </a:fld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9592457-04C3-4A29-A85A-F2B3D090AB4E}" type="slidenum">
              <a:rPr lang="en-ZA" smtClean="0"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805999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73056B-F354-4620-BD72-76873811C3F7}" type="datetimeFigureOut">
              <a:rPr lang="en-ZA" smtClean="0"/>
              <a:t>2016/02/11</a:t>
            </a:fld>
            <a:endParaRPr lang="en-Z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Z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9592457-04C3-4A29-A85A-F2B3D090AB4E}" type="slidenum">
              <a:rPr lang="en-ZA" smtClean="0"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260154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73056B-F354-4620-BD72-76873811C3F7}" type="datetimeFigureOut">
              <a:rPr lang="en-ZA" smtClean="0"/>
              <a:t>2016/02/11</a:t>
            </a:fld>
            <a:endParaRPr lang="en-Z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Z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9592457-04C3-4A29-A85A-F2B3D090AB4E}" type="slidenum">
              <a:rPr lang="en-ZA" smtClean="0"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889852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73056B-F354-4620-BD72-76873811C3F7}" type="datetimeFigureOut">
              <a:rPr lang="en-ZA" smtClean="0"/>
              <a:t>2016/02/11</a:t>
            </a:fld>
            <a:endParaRPr lang="en-Z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Z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9592457-04C3-4A29-A85A-F2B3D090AB4E}" type="slidenum">
              <a:rPr lang="en-ZA" smtClean="0"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991606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73056B-F354-4620-BD72-76873811C3F7}" type="datetimeFigureOut">
              <a:rPr lang="en-ZA" smtClean="0"/>
              <a:t>2016/02/11</a:t>
            </a:fld>
            <a:endParaRPr lang="en-Z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9592457-04C3-4A29-A85A-F2B3D090AB4E}" type="slidenum">
              <a:rPr lang="en-ZA" smtClean="0"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40037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73056B-F354-4620-BD72-76873811C3F7}" type="datetimeFigureOut">
              <a:rPr lang="en-ZA" smtClean="0"/>
              <a:t>2016/02/11</a:t>
            </a:fld>
            <a:endParaRPr lang="en-Z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Z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9592457-04C3-4A29-A85A-F2B3D090AB4E}" type="slidenum">
              <a:rPr lang="en-ZA" smtClean="0"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116157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D73056B-F354-4620-BD72-76873811C3F7}" type="datetimeFigureOut">
              <a:rPr lang="en-ZA" smtClean="0"/>
              <a:t>2016/02/11</a:t>
            </a:fld>
            <a:endParaRPr lang="en-Z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Z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9592457-04C3-4A29-A85A-F2B3D090AB4E}" type="slidenum">
              <a:rPr lang="en-ZA" smtClean="0"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66697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2148" y="5832979"/>
            <a:ext cx="9150074" cy="1051915"/>
            <a:chOff x="-12148" y="5832979"/>
            <a:chExt cx="9150074" cy="1051915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8688"/>
            <a:stretch/>
          </p:blipFill>
          <p:spPr>
            <a:xfrm>
              <a:off x="-6074" y="5832979"/>
              <a:ext cx="9144000" cy="1051915"/>
            </a:xfrm>
            <a:prstGeom prst="rect">
              <a:avLst/>
            </a:prstGeom>
          </p:spPr>
        </p:pic>
        <p:grpSp>
          <p:nvGrpSpPr>
            <p:cNvPr id="9" name="Group 8"/>
            <p:cNvGrpSpPr/>
            <p:nvPr/>
          </p:nvGrpSpPr>
          <p:grpSpPr>
            <a:xfrm>
              <a:off x="-12148" y="6273785"/>
              <a:ext cx="1662110" cy="498154"/>
              <a:chOff x="2191418" y="2654104"/>
              <a:chExt cx="5026801" cy="1506592"/>
            </a:xfrm>
          </p:grpSpPr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91418" y="2654104"/>
                <a:ext cx="5026801" cy="1506592"/>
              </a:xfrm>
              <a:prstGeom prst="rect">
                <a:avLst/>
              </a:prstGeom>
            </p:spPr>
          </p:pic>
          <p:sp>
            <p:nvSpPr>
              <p:cNvPr id="11" name="Rectangle 10"/>
              <p:cNvSpPr/>
              <p:nvPr/>
            </p:nvSpPr>
            <p:spPr>
              <a:xfrm>
                <a:off x="2757053" y="3698962"/>
                <a:ext cx="2867891" cy="3231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dirty="0"/>
              </a:p>
            </p:txBody>
          </p:sp>
        </p:grpSp>
      </p:grp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15"/>
          <a:srcRect l="33671" r="36832" b="43372"/>
          <a:stretch/>
        </p:blipFill>
        <p:spPr>
          <a:xfrm>
            <a:off x="8373650" y="6070874"/>
            <a:ext cx="764275" cy="787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4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4.png"/><Relationship Id="rId7" Type="http://schemas.openxmlformats.org/officeDocument/2006/relationships/image" Target="../media/image26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chart" Target="../charts/chart6.xml"/><Relationship Id="rId7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7" Type="http://schemas.openxmlformats.org/officeDocument/2006/relationships/image" Target="../media/image1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26.jpeg"/><Relationship Id="rId4" Type="http://schemas.openxmlformats.org/officeDocument/2006/relationships/chart" Target="../charts/char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44.png"/><Relationship Id="rId4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44.png"/><Relationship Id="rId4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5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5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43.png"/><Relationship Id="rId4" Type="http://schemas.openxmlformats.org/officeDocument/2006/relationships/image" Target="../media/image59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6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6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7" Type="http://schemas.openxmlformats.org/officeDocument/2006/relationships/image" Target="../media/image10.png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8.png"/><Relationship Id="rId7" Type="http://schemas.openxmlformats.org/officeDocument/2006/relationships/image" Target="../media/image81.jpeg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jpeg"/><Relationship Id="rId5" Type="http://schemas.openxmlformats.org/officeDocument/2006/relationships/image" Target="../media/image25.png"/><Relationship Id="rId4" Type="http://schemas.openxmlformats.org/officeDocument/2006/relationships/image" Target="../media/image79.jpe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10.png"/><Relationship Id="rId3" Type="http://schemas.openxmlformats.org/officeDocument/2006/relationships/image" Target="../media/image83.jpeg"/><Relationship Id="rId7" Type="http://schemas.openxmlformats.org/officeDocument/2006/relationships/image" Target="../media/image79.jpeg"/><Relationship Id="rId12" Type="http://schemas.openxmlformats.org/officeDocument/2006/relationships/image" Target="../media/image87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11" Type="http://schemas.openxmlformats.org/officeDocument/2006/relationships/image" Target="../media/image86.jpeg"/><Relationship Id="rId5" Type="http://schemas.openxmlformats.org/officeDocument/2006/relationships/image" Target="../media/image85.png"/><Relationship Id="rId10" Type="http://schemas.openxmlformats.org/officeDocument/2006/relationships/image" Target="../media/image81.jpeg"/><Relationship Id="rId4" Type="http://schemas.openxmlformats.org/officeDocument/2006/relationships/image" Target="../media/image84.jpeg"/><Relationship Id="rId9" Type="http://schemas.openxmlformats.org/officeDocument/2006/relationships/image" Target="../media/image80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2.png"/><Relationship Id="rId4" Type="http://schemas.openxmlformats.org/officeDocument/2006/relationships/image" Target="../media/image2.gi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0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2.gif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4745121" cy="25228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41120"/>
          <a:stretch/>
        </p:blipFill>
        <p:spPr>
          <a:xfrm>
            <a:off x="0" y="0"/>
            <a:ext cx="2408545" cy="2522862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08738" y="2649344"/>
            <a:ext cx="7491136" cy="2165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-3910" r="-1"/>
          <a:stretch/>
        </p:blipFill>
        <p:spPr>
          <a:xfrm>
            <a:off x="4312693" y="0"/>
            <a:ext cx="4930646" cy="252286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08738" y="4625300"/>
            <a:ext cx="74911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3200" b="1" dirty="0" smtClean="0"/>
              <a:t>Results Presentation</a:t>
            </a:r>
            <a:endParaRPr lang="en-ZA" sz="3200" b="1" dirty="0"/>
          </a:p>
        </p:txBody>
      </p:sp>
      <p:sp>
        <p:nvSpPr>
          <p:cNvPr id="9" name="Rectangle 8"/>
          <p:cNvSpPr/>
          <p:nvPr/>
        </p:nvSpPr>
        <p:spPr>
          <a:xfrm>
            <a:off x="808738" y="5414331"/>
            <a:ext cx="74911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b="1" dirty="0" smtClean="0"/>
              <a:t>As presented by Dr Pali Lehohla</a:t>
            </a:r>
          </a:p>
          <a:p>
            <a:pPr algn="r"/>
            <a:r>
              <a:rPr lang="en-US" sz="2400" b="1" dirty="0" smtClean="0"/>
              <a:t>Statistician General</a:t>
            </a:r>
          </a:p>
          <a:p>
            <a:pPr algn="r"/>
            <a:r>
              <a:rPr lang="en-US" sz="2400" b="1" dirty="0" smtClean="0"/>
              <a:t>4 February 2016</a:t>
            </a:r>
            <a:endParaRPr lang="en-ZA" sz="2400" b="1" dirty="0"/>
          </a:p>
        </p:txBody>
      </p:sp>
    </p:spTree>
    <p:extLst>
      <p:ext uri="{BB962C8B-B14F-4D97-AF65-F5344CB8AC3E}">
        <p14:creationId xmlns:p14="http://schemas.microsoft.com/office/powerpoint/2010/main" val="145444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043492"/>
            <a:ext cx="9144000" cy="145228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graphicFrame>
        <p:nvGraphicFramePr>
          <p:cNvPr id="30" name="Chart 29"/>
          <p:cNvGraphicFramePr/>
          <p:nvPr>
            <p:extLst>
              <p:ext uri="{D42A27DB-BD31-4B8C-83A1-F6EECF244321}">
                <p14:modId xmlns:p14="http://schemas.microsoft.com/office/powerpoint/2010/main" val="3694692481"/>
              </p:ext>
            </p:extLst>
          </p:nvPr>
        </p:nvGraphicFramePr>
        <p:xfrm>
          <a:off x="-180105" y="1422699"/>
          <a:ext cx="3120064" cy="3498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1" name="Picture 2" descr="http://cliparts.co/cliparts/Bcg/rrz/Bcgrrzq7i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654" y="3975100"/>
            <a:ext cx="474129" cy="474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2" name="Chart 31"/>
          <p:cNvGraphicFramePr/>
          <p:nvPr>
            <p:extLst>
              <p:ext uri="{D42A27DB-BD31-4B8C-83A1-F6EECF244321}">
                <p14:modId xmlns:p14="http://schemas.microsoft.com/office/powerpoint/2010/main" val="3764786300"/>
              </p:ext>
            </p:extLst>
          </p:nvPr>
        </p:nvGraphicFramePr>
        <p:xfrm>
          <a:off x="2939958" y="1422698"/>
          <a:ext cx="3120064" cy="3498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4" name="Chart 33"/>
          <p:cNvGraphicFramePr/>
          <p:nvPr>
            <p:extLst>
              <p:ext uri="{D42A27DB-BD31-4B8C-83A1-F6EECF244321}">
                <p14:modId xmlns:p14="http://schemas.microsoft.com/office/powerpoint/2010/main" val="347391349"/>
              </p:ext>
            </p:extLst>
          </p:nvPr>
        </p:nvGraphicFramePr>
        <p:xfrm>
          <a:off x="6023936" y="1422697"/>
          <a:ext cx="3120064" cy="3498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36" name="Picture 6" descr="https://encrypted-tbn3.gstatic.com/images?q=tbn:ANd9GcT-ns8D92mYMfrNfeEthcdzUBbehfcYb1E3RvIoISDpXncxTpss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301" y="3975100"/>
            <a:ext cx="458025" cy="45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http://itspronouncedmetrosexual.com/wp-content/uploads/2014/04/Gender-Neutral-Toilet-Sign-White-1000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634" y="3903915"/>
            <a:ext cx="592782" cy="592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Freeform 37"/>
          <p:cNvSpPr/>
          <p:nvPr/>
        </p:nvSpPr>
        <p:spPr>
          <a:xfrm>
            <a:off x="4704450" y="-40185"/>
            <a:ext cx="4439550" cy="1385427"/>
          </a:xfrm>
          <a:custGeom>
            <a:avLst/>
            <a:gdLst>
              <a:gd name="connsiteX0" fmla="*/ 77408 w 5647766"/>
              <a:gd name="connsiteY0" fmla="*/ 0 h 3283418"/>
              <a:gd name="connsiteX1" fmla="*/ 5570358 w 5647766"/>
              <a:gd name="connsiteY1" fmla="*/ 0 h 3283418"/>
              <a:gd name="connsiteX2" fmla="*/ 5590395 w 5647766"/>
              <a:gd name="connsiteY2" fmla="*/ 73718 h 3283418"/>
              <a:gd name="connsiteX3" fmla="*/ 5647766 w 5647766"/>
              <a:gd name="connsiteY3" fmla="*/ 612085 h 3283418"/>
              <a:gd name="connsiteX4" fmla="*/ 2823883 w 5647766"/>
              <a:gd name="connsiteY4" fmla="*/ 3283418 h 3283418"/>
              <a:gd name="connsiteX5" fmla="*/ 0 w 5647766"/>
              <a:gd name="connsiteY5" fmla="*/ 612085 h 3283418"/>
              <a:gd name="connsiteX6" fmla="*/ 57371 w 5647766"/>
              <a:gd name="connsiteY6" fmla="*/ 73718 h 3283418"/>
              <a:gd name="connsiteX7" fmla="*/ 77408 w 5647766"/>
              <a:gd name="connsiteY7" fmla="*/ 0 h 3283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7766" h="3283418">
                <a:moveTo>
                  <a:pt x="77408" y="0"/>
                </a:moveTo>
                <a:lnTo>
                  <a:pt x="5570358" y="0"/>
                </a:lnTo>
                <a:lnTo>
                  <a:pt x="5590395" y="73718"/>
                </a:lnTo>
                <a:cubicBezTo>
                  <a:pt x="5628011" y="247616"/>
                  <a:pt x="5647766" y="427668"/>
                  <a:pt x="5647766" y="612085"/>
                </a:cubicBezTo>
                <a:cubicBezTo>
                  <a:pt x="5647766" y="2087421"/>
                  <a:pt x="4383471" y="3283418"/>
                  <a:pt x="2823883" y="3283418"/>
                </a:cubicBezTo>
                <a:cubicBezTo>
                  <a:pt x="1264295" y="3283418"/>
                  <a:pt x="0" y="2087421"/>
                  <a:pt x="0" y="612085"/>
                </a:cubicBezTo>
                <a:cubicBezTo>
                  <a:pt x="0" y="427668"/>
                  <a:pt x="19755" y="247616"/>
                  <a:pt x="57371" y="73718"/>
                </a:cubicBezTo>
                <a:lnTo>
                  <a:pt x="77408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Context: </a:t>
            </a: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</a:rPr>
              <a:t>KZN Service Delivery Progress</a:t>
            </a:r>
            <a:endParaRPr lang="en-ZA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1" name="Freeform 40"/>
          <p:cNvSpPr/>
          <p:nvPr/>
        </p:nvSpPr>
        <p:spPr>
          <a:xfrm>
            <a:off x="4704450" y="-1410426"/>
            <a:ext cx="4439550" cy="1385427"/>
          </a:xfrm>
          <a:custGeom>
            <a:avLst/>
            <a:gdLst>
              <a:gd name="connsiteX0" fmla="*/ 77408 w 5647766"/>
              <a:gd name="connsiteY0" fmla="*/ 0 h 3283418"/>
              <a:gd name="connsiteX1" fmla="*/ 5570358 w 5647766"/>
              <a:gd name="connsiteY1" fmla="*/ 0 h 3283418"/>
              <a:gd name="connsiteX2" fmla="*/ 5590395 w 5647766"/>
              <a:gd name="connsiteY2" fmla="*/ 73718 h 3283418"/>
              <a:gd name="connsiteX3" fmla="*/ 5647766 w 5647766"/>
              <a:gd name="connsiteY3" fmla="*/ 612085 h 3283418"/>
              <a:gd name="connsiteX4" fmla="*/ 2823883 w 5647766"/>
              <a:gd name="connsiteY4" fmla="*/ 3283418 h 3283418"/>
              <a:gd name="connsiteX5" fmla="*/ 0 w 5647766"/>
              <a:gd name="connsiteY5" fmla="*/ 612085 h 3283418"/>
              <a:gd name="connsiteX6" fmla="*/ 57371 w 5647766"/>
              <a:gd name="connsiteY6" fmla="*/ 73718 h 3283418"/>
              <a:gd name="connsiteX7" fmla="*/ 77408 w 5647766"/>
              <a:gd name="connsiteY7" fmla="*/ 0 h 3283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7766" h="3283418">
                <a:moveTo>
                  <a:pt x="77408" y="0"/>
                </a:moveTo>
                <a:lnTo>
                  <a:pt x="5570358" y="0"/>
                </a:lnTo>
                <a:lnTo>
                  <a:pt x="5590395" y="73718"/>
                </a:lnTo>
                <a:cubicBezTo>
                  <a:pt x="5628011" y="247616"/>
                  <a:pt x="5647766" y="427668"/>
                  <a:pt x="5647766" y="612085"/>
                </a:cubicBezTo>
                <a:cubicBezTo>
                  <a:pt x="5647766" y="2087421"/>
                  <a:pt x="4383471" y="3283418"/>
                  <a:pt x="2823883" y="3283418"/>
                </a:cubicBezTo>
                <a:cubicBezTo>
                  <a:pt x="1264295" y="3283418"/>
                  <a:pt x="0" y="2087421"/>
                  <a:pt x="0" y="612085"/>
                </a:cubicBezTo>
                <a:cubicBezTo>
                  <a:pt x="0" y="427668"/>
                  <a:pt x="19755" y="247616"/>
                  <a:pt x="57371" y="73718"/>
                </a:cubicBezTo>
                <a:lnTo>
                  <a:pt x="77408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Substantial Improvements over period 2002 - 2014</a:t>
            </a:r>
            <a:endParaRPr lang="en-ZA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5531" y="4920973"/>
            <a:ext cx="221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Source GHS 2014</a:t>
            </a:r>
            <a:endParaRPr lang="en-ZA" sz="1200" dirty="0"/>
          </a:p>
        </p:txBody>
      </p:sp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201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7 L 1.94444E-6 0.1988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0" grpId="0">
        <p:bldAsOne/>
      </p:bldGraphic>
      <p:bldGraphic spid="32" grpId="0">
        <p:bldAsOne/>
      </p:bldGraphic>
      <p:bldGraphic spid="34" grpId="0">
        <p:bldAsOne/>
      </p:bldGraphic>
      <p:bldP spid="4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916832"/>
            <a:ext cx="8229600" cy="3659046"/>
          </a:xfrm>
          <a:prstGeom prst="rect">
            <a:avLst/>
          </a:prstGeom>
        </p:spPr>
      </p:pic>
      <p:sp useBgFill="1"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 bwMode="auto">
          <a:xfrm>
            <a:off x="81922" y="632102"/>
            <a:ext cx="874058" cy="627530"/>
          </a:xfrm>
          <a:prstGeom prst="actionButtonForwardNext">
            <a:avLst/>
          </a:prstGeom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307908" y="5229200"/>
            <a:ext cx="591684" cy="504056"/>
          </a:xfrm>
          <a:prstGeom prst="rect">
            <a:avLst/>
          </a:pr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9" name="Freeform 8"/>
          <p:cNvSpPr/>
          <p:nvPr/>
        </p:nvSpPr>
        <p:spPr>
          <a:xfrm>
            <a:off x="4704450" y="-40185"/>
            <a:ext cx="4439550" cy="1385427"/>
          </a:xfrm>
          <a:custGeom>
            <a:avLst/>
            <a:gdLst>
              <a:gd name="connsiteX0" fmla="*/ 77408 w 5647766"/>
              <a:gd name="connsiteY0" fmla="*/ 0 h 3283418"/>
              <a:gd name="connsiteX1" fmla="*/ 5570358 w 5647766"/>
              <a:gd name="connsiteY1" fmla="*/ 0 h 3283418"/>
              <a:gd name="connsiteX2" fmla="*/ 5590395 w 5647766"/>
              <a:gd name="connsiteY2" fmla="*/ 73718 h 3283418"/>
              <a:gd name="connsiteX3" fmla="*/ 5647766 w 5647766"/>
              <a:gd name="connsiteY3" fmla="*/ 612085 h 3283418"/>
              <a:gd name="connsiteX4" fmla="*/ 2823883 w 5647766"/>
              <a:gd name="connsiteY4" fmla="*/ 3283418 h 3283418"/>
              <a:gd name="connsiteX5" fmla="*/ 0 w 5647766"/>
              <a:gd name="connsiteY5" fmla="*/ 612085 h 3283418"/>
              <a:gd name="connsiteX6" fmla="*/ 57371 w 5647766"/>
              <a:gd name="connsiteY6" fmla="*/ 73718 h 3283418"/>
              <a:gd name="connsiteX7" fmla="*/ 77408 w 5647766"/>
              <a:gd name="connsiteY7" fmla="*/ 0 h 3283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7766" h="3283418">
                <a:moveTo>
                  <a:pt x="77408" y="0"/>
                </a:moveTo>
                <a:lnTo>
                  <a:pt x="5570358" y="0"/>
                </a:lnTo>
                <a:lnTo>
                  <a:pt x="5590395" y="73718"/>
                </a:lnTo>
                <a:cubicBezTo>
                  <a:pt x="5628011" y="247616"/>
                  <a:pt x="5647766" y="427668"/>
                  <a:pt x="5647766" y="612085"/>
                </a:cubicBezTo>
                <a:cubicBezTo>
                  <a:pt x="5647766" y="2087421"/>
                  <a:pt x="4383471" y="3283418"/>
                  <a:pt x="2823883" y="3283418"/>
                </a:cubicBezTo>
                <a:cubicBezTo>
                  <a:pt x="1264295" y="3283418"/>
                  <a:pt x="0" y="2087421"/>
                  <a:pt x="0" y="612085"/>
                </a:cubicBezTo>
                <a:cubicBezTo>
                  <a:pt x="0" y="427668"/>
                  <a:pt x="19755" y="247616"/>
                  <a:pt x="57371" y="73718"/>
                </a:cubicBezTo>
                <a:lnTo>
                  <a:pt x="77408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Poverty headcount by municipality – 2001-2011 (SAMPI)</a:t>
            </a: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2009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45552"/>
            <a:ext cx="8229600" cy="3659046"/>
          </a:xfrm>
        </p:spPr>
      </p:pic>
      <p:sp>
        <p:nvSpPr>
          <p:cNvPr id="7" name="Rectangle 6"/>
          <p:cNvSpPr/>
          <p:nvPr/>
        </p:nvSpPr>
        <p:spPr bwMode="auto">
          <a:xfrm>
            <a:off x="307908" y="5229200"/>
            <a:ext cx="591684" cy="504056"/>
          </a:xfrm>
          <a:prstGeom prst="rect">
            <a:avLst/>
          </a:pr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9" name="Freeform 8"/>
          <p:cNvSpPr/>
          <p:nvPr/>
        </p:nvSpPr>
        <p:spPr>
          <a:xfrm>
            <a:off x="4704450" y="-40185"/>
            <a:ext cx="4439550" cy="1385427"/>
          </a:xfrm>
          <a:custGeom>
            <a:avLst/>
            <a:gdLst>
              <a:gd name="connsiteX0" fmla="*/ 77408 w 5647766"/>
              <a:gd name="connsiteY0" fmla="*/ 0 h 3283418"/>
              <a:gd name="connsiteX1" fmla="*/ 5570358 w 5647766"/>
              <a:gd name="connsiteY1" fmla="*/ 0 h 3283418"/>
              <a:gd name="connsiteX2" fmla="*/ 5590395 w 5647766"/>
              <a:gd name="connsiteY2" fmla="*/ 73718 h 3283418"/>
              <a:gd name="connsiteX3" fmla="*/ 5647766 w 5647766"/>
              <a:gd name="connsiteY3" fmla="*/ 612085 h 3283418"/>
              <a:gd name="connsiteX4" fmla="*/ 2823883 w 5647766"/>
              <a:gd name="connsiteY4" fmla="*/ 3283418 h 3283418"/>
              <a:gd name="connsiteX5" fmla="*/ 0 w 5647766"/>
              <a:gd name="connsiteY5" fmla="*/ 612085 h 3283418"/>
              <a:gd name="connsiteX6" fmla="*/ 57371 w 5647766"/>
              <a:gd name="connsiteY6" fmla="*/ 73718 h 3283418"/>
              <a:gd name="connsiteX7" fmla="*/ 77408 w 5647766"/>
              <a:gd name="connsiteY7" fmla="*/ 0 h 3283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7766" h="3283418">
                <a:moveTo>
                  <a:pt x="77408" y="0"/>
                </a:moveTo>
                <a:lnTo>
                  <a:pt x="5570358" y="0"/>
                </a:lnTo>
                <a:lnTo>
                  <a:pt x="5590395" y="73718"/>
                </a:lnTo>
                <a:cubicBezTo>
                  <a:pt x="5628011" y="247616"/>
                  <a:pt x="5647766" y="427668"/>
                  <a:pt x="5647766" y="612085"/>
                </a:cubicBezTo>
                <a:cubicBezTo>
                  <a:pt x="5647766" y="2087421"/>
                  <a:pt x="4383471" y="3283418"/>
                  <a:pt x="2823883" y="3283418"/>
                </a:cubicBezTo>
                <a:cubicBezTo>
                  <a:pt x="1264295" y="3283418"/>
                  <a:pt x="0" y="2087421"/>
                  <a:pt x="0" y="612085"/>
                </a:cubicBezTo>
                <a:cubicBezTo>
                  <a:pt x="0" y="427668"/>
                  <a:pt x="19755" y="247616"/>
                  <a:pt x="57371" y="73718"/>
                </a:cubicBezTo>
                <a:lnTo>
                  <a:pt x="77408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Poverty headcount by municipality – 2001-2011 (SAMPI)</a:t>
            </a: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3284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6000"/>
    </mc:Choice>
    <mc:Fallback xmlns="">
      <p:transition advTm="16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24926" y="1940952"/>
            <a:ext cx="8229600" cy="36590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945553"/>
            <a:ext cx="8229600" cy="365904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auto">
          <a:xfrm>
            <a:off x="323528" y="5128867"/>
            <a:ext cx="591684" cy="504056"/>
          </a:xfrm>
          <a:prstGeom prst="rect">
            <a:avLst/>
          </a:pr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4938" t="90527" r="90688" b="562"/>
          <a:stretch/>
        </p:blipFill>
        <p:spPr>
          <a:xfrm>
            <a:off x="827624" y="5265240"/>
            <a:ext cx="360000" cy="324000"/>
          </a:xfrm>
          <a:prstGeom prst="rect">
            <a:avLst/>
          </a:prstGeom>
        </p:spPr>
      </p:pic>
      <p:sp>
        <p:nvSpPr>
          <p:cNvPr id="9" name="Freeform 8"/>
          <p:cNvSpPr/>
          <p:nvPr/>
        </p:nvSpPr>
        <p:spPr>
          <a:xfrm>
            <a:off x="4704450" y="-40185"/>
            <a:ext cx="4439550" cy="1385427"/>
          </a:xfrm>
          <a:custGeom>
            <a:avLst/>
            <a:gdLst>
              <a:gd name="connsiteX0" fmla="*/ 77408 w 5647766"/>
              <a:gd name="connsiteY0" fmla="*/ 0 h 3283418"/>
              <a:gd name="connsiteX1" fmla="*/ 5570358 w 5647766"/>
              <a:gd name="connsiteY1" fmla="*/ 0 h 3283418"/>
              <a:gd name="connsiteX2" fmla="*/ 5590395 w 5647766"/>
              <a:gd name="connsiteY2" fmla="*/ 73718 h 3283418"/>
              <a:gd name="connsiteX3" fmla="*/ 5647766 w 5647766"/>
              <a:gd name="connsiteY3" fmla="*/ 612085 h 3283418"/>
              <a:gd name="connsiteX4" fmla="*/ 2823883 w 5647766"/>
              <a:gd name="connsiteY4" fmla="*/ 3283418 h 3283418"/>
              <a:gd name="connsiteX5" fmla="*/ 0 w 5647766"/>
              <a:gd name="connsiteY5" fmla="*/ 612085 h 3283418"/>
              <a:gd name="connsiteX6" fmla="*/ 57371 w 5647766"/>
              <a:gd name="connsiteY6" fmla="*/ 73718 h 3283418"/>
              <a:gd name="connsiteX7" fmla="*/ 77408 w 5647766"/>
              <a:gd name="connsiteY7" fmla="*/ 0 h 3283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7766" h="3283418">
                <a:moveTo>
                  <a:pt x="77408" y="0"/>
                </a:moveTo>
                <a:lnTo>
                  <a:pt x="5570358" y="0"/>
                </a:lnTo>
                <a:lnTo>
                  <a:pt x="5590395" y="73718"/>
                </a:lnTo>
                <a:cubicBezTo>
                  <a:pt x="5628011" y="247616"/>
                  <a:pt x="5647766" y="427668"/>
                  <a:pt x="5647766" y="612085"/>
                </a:cubicBezTo>
                <a:cubicBezTo>
                  <a:pt x="5647766" y="2087421"/>
                  <a:pt x="4383471" y="3283418"/>
                  <a:pt x="2823883" y="3283418"/>
                </a:cubicBezTo>
                <a:cubicBezTo>
                  <a:pt x="1264295" y="3283418"/>
                  <a:pt x="0" y="2087421"/>
                  <a:pt x="0" y="612085"/>
                </a:cubicBezTo>
                <a:cubicBezTo>
                  <a:pt x="0" y="427668"/>
                  <a:pt x="19755" y="247616"/>
                  <a:pt x="57371" y="73718"/>
                </a:cubicBezTo>
                <a:lnTo>
                  <a:pt x="77408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Poverty headcount by municipality – 2001-2011 (SAMPI)</a:t>
            </a:r>
          </a:p>
        </p:txBody>
      </p:sp>
      <p:sp>
        <p:nvSpPr>
          <p:cNvPr id="3" name="Rectangle 2"/>
          <p:cNvSpPr/>
          <p:nvPr/>
        </p:nvSpPr>
        <p:spPr>
          <a:xfrm>
            <a:off x="323528" y="1741714"/>
            <a:ext cx="504096" cy="36391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14" name="Rectangle 13"/>
          <p:cNvSpPr/>
          <p:nvPr/>
        </p:nvSpPr>
        <p:spPr>
          <a:xfrm rot="5400000">
            <a:off x="4359113" y="1479404"/>
            <a:ext cx="622030" cy="76850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4" name="Up Arrow 3"/>
          <p:cNvSpPr/>
          <p:nvPr/>
        </p:nvSpPr>
        <p:spPr>
          <a:xfrm rot="14623170">
            <a:off x="2940586" y="1895047"/>
            <a:ext cx="444325" cy="3407691"/>
          </a:xfrm>
          <a:prstGeom prst="upArrow">
            <a:avLst/>
          </a:prstGeom>
          <a:gradFill>
            <a:gsLst>
              <a:gs pos="0">
                <a:srgbClr val="5B9BD5">
                  <a:alpha val="40000"/>
                </a:srgbClr>
              </a:gs>
              <a:gs pos="99000">
                <a:schemeClr val="accent4">
                  <a:lumMod val="75000"/>
                  <a:alpha val="50000"/>
                </a:schemeClr>
              </a:gs>
            </a:gsLst>
            <a:lin ang="1200000" scaled="0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15" name="Oval 14"/>
          <p:cNvSpPr/>
          <p:nvPr/>
        </p:nvSpPr>
        <p:spPr>
          <a:xfrm>
            <a:off x="323528" y="345565"/>
            <a:ext cx="2136917" cy="2155371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Reductions in intensity and Headcount</a:t>
            </a:r>
            <a:endParaRPr lang="en-ZA" sz="2000" dirty="0"/>
          </a:p>
        </p:txBody>
      </p:sp>
      <p:sp>
        <p:nvSpPr>
          <p:cNvPr id="5" name="Oval 4"/>
          <p:cNvSpPr/>
          <p:nvPr/>
        </p:nvSpPr>
        <p:spPr>
          <a:xfrm>
            <a:off x="8081010" y="2554185"/>
            <a:ext cx="707571" cy="707571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16" name="Oval 15"/>
          <p:cNvSpPr/>
          <p:nvPr/>
        </p:nvSpPr>
        <p:spPr>
          <a:xfrm>
            <a:off x="5114034" y="3024223"/>
            <a:ext cx="553822" cy="553822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2" name="Oval 1"/>
          <p:cNvSpPr/>
          <p:nvPr/>
        </p:nvSpPr>
        <p:spPr>
          <a:xfrm>
            <a:off x="2829261" y="5464885"/>
            <a:ext cx="333487" cy="333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17" name="Oval 16"/>
          <p:cNvSpPr/>
          <p:nvPr/>
        </p:nvSpPr>
        <p:spPr>
          <a:xfrm>
            <a:off x="5076797" y="5471925"/>
            <a:ext cx="333487" cy="333487"/>
          </a:xfrm>
          <a:prstGeom prst="ellipse">
            <a:avLst/>
          </a:prstGeom>
          <a:solidFill>
            <a:srgbClr val="E4BF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11" name="TextBox 10"/>
          <p:cNvSpPr txBox="1"/>
          <p:nvPr/>
        </p:nvSpPr>
        <p:spPr>
          <a:xfrm>
            <a:off x="3222873" y="5446962"/>
            <a:ext cx="1447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SAMPI 2011</a:t>
            </a:r>
            <a:endParaRPr lang="en-ZA" dirty="0"/>
          </a:p>
        </p:txBody>
      </p:sp>
      <p:sp>
        <p:nvSpPr>
          <p:cNvPr id="18" name="TextBox 17"/>
          <p:cNvSpPr txBox="1"/>
          <p:nvPr/>
        </p:nvSpPr>
        <p:spPr>
          <a:xfrm>
            <a:off x="5505107" y="5436080"/>
            <a:ext cx="1447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SAMPI 2001</a:t>
            </a:r>
            <a:endParaRPr lang="en-ZA" dirty="0"/>
          </a:p>
        </p:txBody>
      </p:sp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10246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2011 Map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075"/>
            <a:ext cx="9144000" cy="5041751"/>
          </a:xfrm>
          <a:prstGeom prst="rect">
            <a:avLst/>
          </a:prstGeom>
        </p:spPr>
      </p:pic>
      <p:pic>
        <p:nvPicPr>
          <p:cNvPr id="4" name="2001Map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722" y="645528"/>
            <a:ext cx="9144000" cy="5041751"/>
          </a:xfrm>
          <a:prstGeom prst="rect">
            <a:avLst/>
          </a:prstGeom>
        </p:spPr>
      </p:pic>
      <p:grpSp>
        <p:nvGrpSpPr>
          <p:cNvPr id="7" name="Sampi 2001 Text Box"/>
          <p:cNvGrpSpPr/>
          <p:nvPr/>
        </p:nvGrpSpPr>
        <p:grpSpPr>
          <a:xfrm>
            <a:off x="-799174" y="1617965"/>
            <a:ext cx="4294163" cy="2631939"/>
            <a:chOff x="-3758297" y="1274462"/>
            <a:chExt cx="6193634" cy="3796145"/>
          </a:xfrm>
        </p:grpSpPr>
        <p:sp>
          <p:nvSpPr>
            <p:cNvPr id="8" name="Chord 7"/>
            <p:cNvSpPr/>
            <p:nvPr/>
          </p:nvSpPr>
          <p:spPr>
            <a:xfrm rot="12097407">
              <a:off x="-3758297" y="1274462"/>
              <a:ext cx="3796145" cy="3796145"/>
            </a:xfrm>
            <a:prstGeom prst="chord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-2616165" y="2841956"/>
              <a:ext cx="5051502" cy="665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</a:rPr>
                <a:t>SAMPI 2001</a:t>
              </a:r>
              <a:endParaRPr lang="en-ZA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Legend 2001"/>
          <p:cNvGrpSpPr/>
          <p:nvPr/>
        </p:nvGrpSpPr>
        <p:grpSpPr>
          <a:xfrm>
            <a:off x="5879949" y="3310176"/>
            <a:ext cx="2180908" cy="2843367"/>
            <a:chOff x="5852923" y="3401377"/>
            <a:chExt cx="2180908" cy="2843367"/>
          </a:xfrm>
        </p:grpSpPr>
        <p:sp>
          <p:nvSpPr>
            <p:cNvPr id="2" name="TextBox 1"/>
            <p:cNvSpPr txBox="1"/>
            <p:nvPr/>
          </p:nvSpPr>
          <p:spPr>
            <a:xfrm>
              <a:off x="5852923" y="3401377"/>
              <a:ext cx="194613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Poverty Headcount 2001</a:t>
              </a:r>
              <a:endParaRPr lang="en-ZA" dirty="0"/>
            </a:p>
          </p:txBody>
        </p:sp>
        <p:sp>
          <p:nvSpPr>
            <p:cNvPr id="3" name="Rectangle 2"/>
            <p:cNvSpPr/>
            <p:nvPr/>
          </p:nvSpPr>
          <p:spPr>
            <a:xfrm>
              <a:off x="5958939" y="4047708"/>
              <a:ext cx="357809" cy="388288"/>
            </a:xfrm>
            <a:prstGeom prst="rect">
              <a:avLst/>
            </a:prstGeom>
            <a:solidFill>
              <a:srgbClr val="FCFBF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5962491" y="4499895"/>
              <a:ext cx="357809" cy="388288"/>
            </a:xfrm>
            <a:prstGeom prst="rect">
              <a:avLst/>
            </a:prstGeom>
            <a:solidFill>
              <a:srgbClr val="DBDBE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66043" y="4952082"/>
              <a:ext cx="357809" cy="388288"/>
            </a:xfrm>
            <a:prstGeom prst="rect">
              <a:avLst/>
            </a:prstGeom>
            <a:solidFill>
              <a:srgbClr val="A6A3D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969595" y="5404269"/>
              <a:ext cx="357809" cy="388288"/>
            </a:xfrm>
            <a:prstGeom prst="rect">
              <a:avLst/>
            </a:prstGeom>
            <a:solidFill>
              <a:srgbClr val="6A51A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973147" y="5856456"/>
              <a:ext cx="357809" cy="388288"/>
            </a:xfrm>
            <a:prstGeom prst="rect">
              <a:avLst/>
            </a:prstGeom>
            <a:solidFill>
              <a:srgbClr val="3F007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43570" y="4060143"/>
              <a:ext cx="15902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 0 – 20%</a:t>
              </a:r>
              <a:endParaRPr lang="en-ZA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43569" y="4499895"/>
              <a:ext cx="15902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20.01 – 30%</a:t>
              </a:r>
              <a:endParaRPr lang="en-ZA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443567" y="4981634"/>
              <a:ext cx="15902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30.01 - 40%</a:t>
              </a:r>
              <a:endParaRPr lang="en-ZA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443567" y="5421386"/>
              <a:ext cx="15902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40.01 – 50%</a:t>
              </a:r>
              <a:endParaRPr lang="en-ZA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443567" y="5875144"/>
              <a:ext cx="15902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50.01 – 59.8%</a:t>
              </a:r>
              <a:endParaRPr lang="en-ZA" dirty="0"/>
            </a:p>
          </p:txBody>
        </p:sp>
      </p:grpSp>
      <p:grpSp>
        <p:nvGrpSpPr>
          <p:cNvPr id="19" name="Sampi 2011 Text Box"/>
          <p:cNvGrpSpPr/>
          <p:nvPr/>
        </p:nvGrpSpPr>
        <p:grpSpPr>
          <a:xfrm>
            <a:off x="-782695" y="1617964"/>
            <a:ext cx="4294163" cy="2631939"/>
            <a:chOff x="-3758297" y="1274462"/>
            <a:chExt cx="6193634" cy="3796145"/>
          </a:xfrm>
        </p:grpSpPr>
        <p:sp>
          <p:nvSpPr>
            <p:cNvPr id="20" name="Chord 19"/>
            <p:cNvSpPr/>
            <p:nvPr/>
          </p:nvSpPr>
          <p:spPr>
            <a:xfrm rot="12097407">
              <a:off x="-3758297" y="1274462"/>
              <a:ext cx="3796145" cy="3796145"/>
            </a:xfrm>
            <a:prstGeom prst="chord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-2616165" y="2841956"/>
              <a:ext cx="5051502" cy="665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</a:rPr>
                <a:t>SAMPI 2011</a:t>
              </a:r>
              <a:endParaRPr lang="en-ZA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Legend 2011"/>
          <p:cNvGrpSpPr/>
          <p:nvPr/>
        </p:nvGrpSpPr>
        <p:grpSpPr>
          <a:xfrm>
            <a:off x="5879946" y="3331987"/>
            <a:ext cx="2180908" cy="1949589"/>
            <a:chOff x="5852923" y="3401377"/>
            <a:chExt cx="2180908" cy="1949589"/>
          </a:xfrm>
        </p:grpSpPr>
        <p:sp>
          <p:nvSpPr>
            <p:cNvPr id="37" name="TextBox 36"/>
            <p:cNvSpPr txBox="1"/>
            <p:nvPr/>
          </p:nvSpPr>
          <p:spPr>
            <a:xfrm>
              <a:off x="5852923" y="3401377"/>
              <a:ext cx="194613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Poverty Headcount 2011</a:t>
              </a:r>
              <a:endParaRPr lang="en-ZA" dirty="0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958939" y="4047708"/>
              <a:ext cx="357809" cy="388288"/>
            </a:xfrm>
            <a:prstGeom prst="rect">
              <a:avLst/>
            </a:prstGeom>
            <a:solidFill>
              <a:srgbClr val="FCFBF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962491" y="4499895"/>
              <a:ext cx="357809" cy="388288"/>
            </a:xfrm>
            <a:prstGeom prst="rect">
              <a:avLst/>
            </a:prstGeom>
            <a:solidFill>
              <a:srgbClr val="DBDBE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5966043" y="4952082"/>
              <a:ext cx="357809" cy="388288"/>
            </a:xfrm>
            <a:prstGeom prst="rect">
              <a:avLst/>
            </a:prstGeom>
            <a:solidFill>
              <a:srgbClr val="A6A3D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443570" y="4060143"/>
              <a:ext cx="15902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 0 – 20%</a:t>
              </a:r>
              <a:endParaRPr lang="en-ZA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443569" y="4499895"/>
              <a:ext cx="15902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20.01 – 30%</a:t>
              </a:r>
              <a:endParaRPr lang="en-ZA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443567" y="4981634"/>
              <a:ext cx="15902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30.01 - 40%</a:t>
              </a:r>
              <a:endParaRPr lang="en-ZA" dirty="0"/>
            </a:p>
          </p:txBody>
        </p:sp>
      </p:grpSp>
      <p:pic>
        <p:nvPicPr>
          <p:cNvPr id="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181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9638702"/>
              </p:ext>
            </p:extLst>
          </p:nvPr>
        </p:nvGraphicFramePr>
        <p:xfrm>
          <a:off x="0" y="1527586"/>
          <a:ext cx="9144000" cy="4335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Freeform 2"/>
          <p:cNvSpPr/>
          <p:nvPr/>
        </p:nvSpPr>
        <p:spPr>
          <a:xfrm>
            <a:off x="4704450" y="-40185"/>
            <a:ext cx="4439550" cy="1385427"/>
          </a:xfrm>
          <a:custGeom>
            <a:avLst/>
            <a:gdLst>
              <a:gd name="connsiteX0" fmla="*/ 77408 w 5647766"/>
              <a:gd name="connsiteY0" fmla="*/ 0 h 3283418"/>
              <a:gd name="connsiteX1" fmla="*/ 5570358 w 5647766"/>
              <a:gd name="connsiteY1" fmla="*/ 0 h 3283418"/>
              <a:gd name="connsiteX2" fmla="*/ 5590395 w 5647766"/>
              <a:gd name="connsiteY2" fmla="*/ 73718 h 3283418"/>
              <a:gd name="connsiteX3" fmla="*/ 5647766 w 5647766"/>
              <a:gd name="connsiteY3" fmla="*/ 612085 h 3283418"/>
              <a:gd name="connsiteX4" fmla="*/ 2823883 w 5647766"/>
              <a:gd name="connsiteY4" fmla="*/ 3283418 h 3283418"/>
              <a:gd name="connsiteX5" fmla="*/ 0 w 5647766"/>
              <a:gd name="connsiteY5" fmla="*/ 612085 h 3283418"/>
              <a:gd name="connsiteX6" fmla="*/ 57371 w 5647766"/>
              <a:gd name="connsiteY6" fmla="*/ 73718 h 3283418"/>
              <a:gd name="connsiteX7" fmla="*/ 77408 w 5647766"/>
              <a:gd name="connsiteY7" fmla="*/ 0 h 3283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7766" h="3283418">
                <a:moveTo>
                  <a:pt x="77408" y="0"/>
                </a:moveTo>
                <a:lnTo>
                  <a:pt x="5570358" y="0"/>
                </a:lnTo>
                <a:lnTo>
                  <a:pt x="5590395" y="73718"/>
                </a:lnTo>
                <a:cubicBezTo>
                  <a:pt x="5628011" y="247616"/>
                  <a:pt x="5647766" y="427668"/>
                  <a:pt x="5647766" y="612085"/>
                </a:cubicBezTo>
                <a:cubicBezTo>
                  <a:pt x="5647766" y="2087421"/>
                  <a:pt x="4383471" y="3283418"/>
                  <a:pt x="2823883" y="3283418"/>
                </a:cubicBezTo>
                <a:cubicBezTo>
                  <a:pt x="1264295" y="3283418"/>
                  <a:pt x="0" y="2087421"/>
                  <a:pt x="0" y="612085"/>
                </a:cubicBezTo>
                <a:cubicBezTo>
                  <a:pt x="0" y="427668"/>
                  <a:pt x="19755" y="247616"/>
                  <a:pt x="57371" y="73718"/>
                </a:cubicBezTo>
                <a:lnTo>
                  <a:pt x="77408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Drivers of Poverty in KZN–2011 </a:t>
            </a:r>
            <a:r>
              <a:rPr lang="en-US" sz="2800" dirty="0"/>
              <a:t>(SAMPI)</a:t>
            </a:r>
          </a:p>
        </p:txBody>
      </p:sp>
      <p:sp>
        <p:nvSpPr>
          <p:cNvPr id="14" name="Oval 13"/>
          <p:cNvSpPr/>
          <p:nvPr/>
        </p:nvSpPr>
        <p:spPr>
          <a:xfrm>
            <a:off x="5588085" y="2366177"/>
            <a:ext cx="3005618" cy="308962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Strong linkage between  </a:t>
            </a:r>
            <a:r>
              <a:rPr lang="en-US" sz="24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years of schooling </a:t>
            </a:r>
            <a:r>
              <a:rPr lang="en-US" sz="2400" dirty="0" smtClean="0"/>
              <a:t>and </a:t>
            </a:r>
            <a:r>
              <a:rPr lang="en-US" sz="24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unemployment</a:t>
            </a:r>
            <a:endParaRPr lang="en-ZA" sz="24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958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43953" y="2609534"/>
            <a:ext cx="5088367" cy="276999"/>
          </a:xfrm>
          <a:prstGeom prst="rect">
            <a:avLst/>
          </a:prstGeom>
          <a:solidFill>
            <a:schemeClr val="accent6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4038458"/>
              </p:ext>
            </p:extLst>
          </p:nvPr>
        </p:nvGraphicFramePr>
        <p:xfrm>
          <a:off x="509942" y="1291784"/>
          <a:ext cx="9144000" cy="4994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Freeform 4"/>
          <p:cNvSpPr/>
          <p:nvPr/>
        </p:nvSpPr>
        <p:spPr>
          <a:xfrm>
            <a:off x="4704450" y="-40185"/>
            <a:ext cx="4439550" cy="1385427"/>
          </a:xfrm>
          <a:custGeom>
            <a:avLst/>
            <a:gdLst>
              <a:gd name="connsiteX0" fmla="*/ 77408 w 5647766"/>
              <a:gd name="connsiteY0" fmla="*/ 0 h 3283418"/>
              <a:gd name="connsiteX1" fmla="*/ 5570358 w 5647766"/>
              <a:gd name="connsiteY1" fmla="*/ 0 h 3283418"/>
              <a:gd name="connsiteX2" fmla="*/ 5590395 w 5647766"/>
              <a:gd name="connsiteY2" fmla="*/ 73718 h 3283418"/>
              <a:gd name="connsiteX3" fmla="*/ 5647766 w 5647766"/>
              <a:gd name="connsiteY3" fmla="*/ 612085 h 3283418"/>
              <a:gd name="connsiteX4" fmla="*/ 2823883 w 5647766"/>
              <a:gd name="connsiteY4" fmla="*/ 3283418 h 3283418"/>
              <a:gd name="connsiteX5" fmla="*/ 0 w 5647766"/>
              <a:gd name="connsiteY5" fmla="*/ 612085 h 3283418"/>
              <a:gd name="connsiteX6" fmla="*/ 57371 w 5647766"/>
              <a:gd name="connsiteY6" fmla="*/ 73718 h 3283418"/>
              <a:gd name="connsiteX7" fmla="*/ 77408 w 5647766"/>
              <a:gd name="connsiteY7" fmla="*/ 0 h 3283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7766" h="3283418">
                <a:moveTo>
                  <a:pt x="77408" y="0"/>
                </a:moveTo>
                <a:lnTo>
                  <a:pt x="5570358" y="0"/>
                </a:lnTo>
                <a:lnTo>
                  <a:pt x="5590395" y="73718"/>
                </a:lnTo>
                <a:cubicBezTo>
                  <a:pt x="5628011" y="247616"/>
                  <a:pt x="5647766" y="427668"/>
                  <a:pt x="5647766" y="612085"/>
                </a:cubicBezTo>
                <a:cubicBezTo>
                  <a:pt x="5647766" y="2087421"/>
                  <a:pt x="4383471" y="3283418"/>
                  <a:pt x="2823883" y="3283418"/>
                </a:cubicBezTo>
                <a:cubicBezTo>
                  <a:pt x="1264295" y="3283418"/>
                  <a:pt x="0" y="2087421"/>
                  <a:pt x="0" y="612085"/>
                </a:cubicBezTo>
                <a:cubicBezTo>
                  <a:pt x="0" y="427668"/>
                  <a:pt x="19755" y="247616"/>
                  <a:pt x="57371" y="73718"/>
                </a:cubicBezTo>
                <a:lnTo>
                  <a:pt x="77408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Gini-coefficient: KwaZulu-Natal 2006-2011</a:t>
            </a:r>
            <a:endParaRPr lang="en-US" sz="2800" dirty="0"/>
          </a:p>
        </p:txBody>
      </p:sp>
      <p:grpSp>
        <p:nvGrpSpPr>
          <p:cNvPr id="12" name="Group 11"/>
          <p:cNvGrpSpPr/>
          <p:nvPr/>
        </p:nvGrpSpPr>
        <p:grpSpPr>
          <a:xfrm>
            <a:off x="7562101" y="2609534"/>
            <a:ext cx="1466385" cy="1613148"/>
            <a:chOff x="7605131" y="2299660"/>
            <a:chExt cx="1466385" cy="1613148"/>
          </a:xfrm>
        </p:grpSpPr>
        <p:sp>
          <p:nvSpPr>
            <p:cNvPr id="7" name="TextBox 6"/>
            <p:cNvSpPr txBox="1"/>
            <p:nvPr/>
          </p:nvSpPr>
          <p:spPr>
            <a:xfrm>
              <a:off x="7605131" y="3635809"/>
              <a:ext cx="7471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White</a:t>
              </a:r>
              <a:endParaRPr lang="en-ZA" sz="1200" b="1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605131" y="3245197"/>
              <a:ext cx="14385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Indian/Asian</a:t>
              </a:r>
              <a:endParaRPr lang="en-ZA" sz="1200" b="1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605131" y="2993084"/>
              <a:ext cx="14385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Black African</a:t>
              </a:r>
              <a:endParaRPr lang="en-ZA" sz="1200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605131" y="2715467"/>
              <a:ext cx="14385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Coloured*</a:t>
              </a:r>
              <a:endParaRPr lang="en-ZA" sz="1200" b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633008" y="2299660"/>
              <a:ext cx="14385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KZN</a:t>
              </a:r>
              <a:endParaRPr lang="en-ZA" sz="1200" b="1" dirty="0"/>
            </a:p>
          </p:txBody>
        </p:sp>
      </p:grpSp>
      <p:sp>
        <p:nvSpPr>
          <p:cNvPr id="13" name="Oval 12"/>
          <p:cNvSpPr/>
          <p:nvPr/>
        </p:nvSpPr>
        <p:spPr>
          <a:xfrm>
            <a:off x="509942" y="236668"/>
            <a:ext cx="1762532" cy="179618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Significant variations in inequality by </a:t>
            </a:r>
            <a:r>
              <a:rPr lang="en-US" sz="14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population group </a:t>
            </a:r>
            <a:endParaRPr lang="en-ZA" sz="1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00" y="6424831"/>
            <a:ext cx="49898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*Small sample size  for </a:t>
            </a:r>
            <a:r>
              <a:rPr lang="en-US" sz="1200" i="1" dirty="0"/>
              <a:t>C</a:t>
            </a:r>
            <a:r>
              <a:rPr lang="en-US" sz="1200" i="1" dirty="0" smtClean="0"/>
              <a:t>oloured persons in KZN province may influence </a:t>
            </a:r>
          </a:p>
          <a:p>
            <a:r>
              <a:rPr lang="en-US" sz="1200" i="1" dirty="0" smtClean="0"/>
              <a:t>figure provided</a:t>
            </a:r>
            <a:endParaRPr lang="en-ZA" sz="1200" i="1" dirty="0"/>
          </a:p>
        </p:txBody>
      </p: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512" y="6286023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068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4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Chart bld="series" animBg="0"/>
        </p:bldSub>
      </p:bldGraphic>
      <p:bldP spid="13" grpId="0" animBg="1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 rot="19506916">
            <a:off x="-656126" y="-450788"/>
            <a:ext cx="3178005" cy="2280011"/>
          </a:xfrm>
          <a:custGeom>
            <a:avLst/>
            <a:gdLst>
              <a:gd name="connsiteX0" fmla="*/ 1548106 w 4024446"/>
              <a:gd name="connsiteY0" fmla="*/ 0 h 2930798"/>
              <a:gd name="connsiteX1" fmla="*/ 4024446 w 4024446"/>
              <a:gd name="connsiteY1" fmla="*/ 1726538 h 2930798"/>
              <a:gd name="connsiteX2" fmla="*/ 3926201 w 4024446"/>
              <a:gd name="connsiteY2" fmla="*/ 1879518 h 2930798"/>
              <a:gd name="connsiteX3" fmla="*/ 1836068 w 4024446"/>
              <a:gd name="connsiteY3" fmla="*/ 2930798 h 2930798"/>
              <a:gd name="connsiteX4" fmla="*/ 53725 w 4024446"/>
              <a:gd name="connsiteY4" fmla="*/ 2232410 h 2930798"/>
              <a:gd name="connsiteX5" fmla="*/ 0 w 4024446"/>
              <a:gd name="connsiteY5" fmla="*/ 2176491 h 2930798"/>
              <a:gd name="connsiteX6" fmla="*/ 1517479 w 4024446"/>
              <a:gd name="connsiteY6" fmla="*/ 0 h 2930798"/>
              <a:gd name="connsiteX7" fmla="*/ 1548106 w 4024446"/>
              <a:gd name="connsiteY7" fmla="*/ 0 h 293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24446" h="2930798">
                <a:moveTo>
                  <a:pt x="1548106" y="0"/>
                </a:moveTo>
                <a:lnTo>
                  <a:pt x="4024446" y="1726538"/>
                </a:lnTo>
                <a:lnTo>
                  <a:pt x="3926201" y="1879518"/>
                </a:lnTo>
                <a:cubicBezTo>
                  <a:pt x="3473229" y="2513785"/>
                  <a:pt x="2706129" y="2930798"/>
                  <a:pt x="1836068" y="2930798"/>
                </a:cubicBezTo>
                <a:cubicBezTo>
                  <a:pt x="1140020" y="2930799"/>
                  <a:pt x="509866" y="2663910"/>
                  <a:pt x="53725" y="2232410"/>
                </a:cubicBezTo>
                <a:lnTo>
                  <a:pt x="0" y="2176491"/>
                </a:lnTo>
                <a:lnTo>
                  <a:pt x="1517479" y="0"/>
                </a:lnTo>
                <a:lnTo>
                  <a:pt x="1548106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4400" dirty="0"/>
          </a:p>
        </p:txBody>
      </p:sp>
      <p:sp>
        <p:nvSpPr>
          <p:cNvPr id="18" name="Round Diagonal Corner Rectangle 17"/>
          <p:cNvSpPr/>
          <p:nvPr/>
        </p:nvSpPr>
        <p:spPr>
          <a:xfrm>
            <a:off x="118334" y="2165785"/>
            <a:ext cx="1597811" cy="2121296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30" name="Rectangle 29"/>
          <p:cNvSpPr/>
          <p:nvPr/>
        </p:nvSpPr>
        <p:spPr>
          <a:xfrm>
            <a:off x="-2" y="0"/>
            <a:ext cx="20029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ZA" sz="2400" dirty="0" smtClean="0">
                <a:solidFill>
                  <a:schemeClr val="bg1"/>
                </a:solidFill>
              </a:rPr>
              <a:t>Coalition Government by Municipality Type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8124"/>
            <a:ext cx="9144000" cy="5041751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>
            <a:off x="5588000" y="3568700"/>
            <a:ext cx="2818369" cy="282165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Coalition governments are only found amongst </a:t>
            </a:r>
            <a:r>
              <a:rPr lang="en-US" sz="3200" b="1" dirty="0" smtClean="0">
                <a:solidFill>
                  <a:srgbClr val="ABDDA4"/>
                </a:solidFill>
              </a:rPr>
              <a:t>B3</a:t>
            </a:r>
            <a:r>
              <a:rPr lang="en-US" sz="2400" dirty="0" smtClean="0">
                <a:solidFill>
                  <a:srgbClr val="F9F9F6"/>
                </a:solidFill>
              </a:rPr>
              <a:t> </a:t>
            </a:r>
            <a:r>
              <a:rPr lang="en-US" sz="24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and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3200" b="1" dirty="0" smtClean="0">
                <a:ln w="3175">
                  <a:solidFill>
                    <a:schemeClr val="bg1"/>
                  </a:solidFill>
                </a:ln>
                <a:solidFill>
                  <a:srgbClr val="2B83BA"/>
                </a:solidFill>
              </a:rPr>
              <a:t>B4 </a:t>
            </a:r>
            <a:r>
              <a:rPr lang="en-US" sz="24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municipalities</a:t>
            </a:r>
            <a:endParaRPr lang="en-US" sz="24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812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4"/>
          <p:cNvSpPr/>
          <p:nvPr/>
        </p:nvSpPr>
        <p:spPr>
          <a:xfrm>
            <a:off x="4704450" y="-18110"/>
            <a:ext cx="4439550" cy="1385427"/>
          </a:xfrm>
          <a:custGeom>
            <a:avLst/>
            <a:gdLst>
              <a:gd name="connsiteX0" fmla="*/ 77408 w 5647766"/>
              <a:gd name="connsiteY0" fmla="*/ 0 h 3283418"/>
              <a:gd name="connsiteX1" fmla="*/ 5570358 w 5647766"/>
              <a:gd name="connsiteY1" fmla="*/ 0 h 3283418"/>
              <a:gd name="connsiteX2" fmla="*/ 5590395 w 5647766"/>
              <a:gd name="connsiteY2" fmla="*/ 73718 h 3283418"/>
              <a:gd name="connsiteX3" fmla="*/ 5647766 w 5647766"/>
              <a:gd name="connsiteY3" fmla="*/ 612085 h 3283418"/>
              <a:gd name="connsiteX4" fmla="*/ 2823883 w 5647766"/>
              <a:gd name="connsiteY4" fmla="*/ 3283418 h 3283418"/>
              <a:gd name="connsiteX5" fmla="*/ 0 w 5647766"/>
              <a:gd name="connsiteY5" fmla="*/ 612085 h 3283418"/>
              <a:gd name="connsiteX6" fmla="*/ 57371 w 5647766"/>
              <a:gd name="connsiteY6" fmla="*/ 73718 h 3283418"/>
              <a:gd name="connsiteX7" fmla="*/ 77408 w 5647766"/>
              <a:gd name="connsiteY7" fmla="*/ 0 h 3283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7766" h="3283418">
                <a:moveTo>
                  <a:pt x="77408" y="0"/>
                </a:moveTo>
                <a:lnTo>
                  <a:pt x="5570358" y="0"/>
                </a:lnTo>
                <a:lnTo>
                  <a:pt x="5590395" y="73718"/>
                </a:lnTo>
                <a:cubicBezTo>
                  <a:pt x="5628011" y="247616"/>
                  <a:pt x="5647766" y="427668"/>
                  <a:pt x="5647766" y="612085"/>
                </a:cubicBezTo>
                <a:cubicBezTo>
                  <a:pt x="5647766" y="2087421"/>
                  <a:pt x="4383471" y="3283418"/>
                  <a:pt x="2823883" y="3283418"/>
                </a:cubicBezTo>
                <a:cubicBezTo>
                  <a:pt x="1264295" y="3283418"/>
                  <a:pt x="0" y="2087421"/>
                  <a:pt x="0" y="612085"/>
                </a:cubicBezTo>
                <a:cubicBezTo>
                  <a:pt x="0" y="427668"/>
                  <a:pt x="19755" y="247616"/>
                  <a:pt x="57371" y="73718"/>
                </a:cubicBezTo>
                <a:lnTo>
                  <a:pt x="77408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Summary of CSS context in KZN</a:t>
            </a:r>
            <a:endParaRPr lang="en-ZA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44166" y="1681623"/>
            <a:ext cx="8704297" cy="923330"/>
            <a:chOff x="144166" y="1681623"/>
            <a:chExt cx="8704297" cy="923330"/>
          </a:xfrm>
        </p:grpSpPr>
        <p:sp>
          <p:nvSpPr>
            <p:cNvPr id="11" name="Rectangle 10"/>
            <p:cNvSpPr/>
            <p:nvPr/>
          </p:nvSpPr>
          <p:spPr>
            <a:xfrm>
              <a:off x="721407" y="1681623"/>
              <a:ext cx="8127056" cy="92333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algn="r"/>
              <a:r>
                <a:rPr lang="en-US" dirty="0" smtClean="0"/>
                <a:t>Progressive </a:t>
              </a:r>
              <a:r>
                <a:rPr lang="en-US" dirty="0"/>
                <a:t>but uneven development in the province of KwaZulu-Natal as reflected in increasing proportion of households that have access to basic services such as piped water and sanitation</a:t>
              </a:r>
              <a:endParaRPr lang="en-ZA" dirty="0"/>
            </a:p>
          </p:txBody>
        </p:sp>
        <p:sp>
          <p:nvSpPr>
            <p:cNvPr id="16" name="Oval 15"/>
            <p:cNvSpPr>
              <a:spLocks noChangeAspect="1"/>
            </p:cNvSpPr>
            <p:nvPr/>
          </p:nvSpPr>
          <p:spPr>
            <a:xfrm>
              <a:off x="144166" y="1785811"/>
              <a:ext cx="720000" cy="74012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smtClean="0">
                  <a:solidFill>
                    <a:srgbClr val="FFC000"/>
                  </a:solidFill>
                </a:rPr>
                <a:t>1</a:t>
              </a:r>
              <a:endParaRPr lang="en-ZA" sz="24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44166" y="4911286"/>
            <a:ext cx="8713241" cy="923330"/>
            <a:chOff x="144166" y="4911286"/>
            <a:chExt cx="8713241" cy="923330"/>
          </a:xfrm>
        </p:grpSpPr>
        <p:sp>
          <p:nvSpPr>
            <p:cNvPr id="14" name="Rectangle 13"/>
            <p:cNvSpPr/>
            <p:nvPr/>
          </p:nvSpPr>
          <p:spPr>
            <a:xfrm>
              <a:off x="721407" y="4911286"/>
              <a:ext cx="8083947" cy="92333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algn="r"/>
              <a:endParaRPr lang="en-US" dirty="0" smtClean="0"/>
            </a:p>
            <a:p>
              <a:pPr algn="r"/>
              <a:r>
                <a:rPr lang="en-US" dirty="0" smtClean="0"/>
                <a:t>High </a:t>
              </a:r>
              <a:r>
                <a:rPr lang="en-US" dirty="0"/>
                <a:t>but improving poverty </a:t>
              </a:r>
              <a:r>
                <a:rPr lang="en-US" dirty="0" smtClean="0"/>
                <a:t>levels</a:t>
              </a:r>
            </a:p>
            <a:p>
              <a:pPr algn="r"/>
              <a:endParaRPr lang="en-ZA" dirty="0"/>
            </a:p>
          </p:txBody>
        </p:sp>
        <p:sp>
          <p:nvSpPr>
            <p:cNvPr id="18" name="Oval 17"/>
            <p:cNvSpPr>
              <a:spLocks noChangeAspect="1"/>
            </p:cNvSpPr>
            <p:nvPr/>
          </p:nvSpPr>
          <p:spPr>
            <a:xfrm>
              <a:off x="144166" y="5028882"/>
              <a:ext cx="700423" cy="720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smtClean="0">
                  <a:solidFill>
                    <a:srgbClr val="FFC000"/>
                  </a:solidFill>
                </a:rPr>
                <a:t>4</a:t>
              </a:r>
              <a:endParaRPr lang="en-ZA" sz="2400" dirty="0">
                <a:solidFill>
                  <a:srgbClr val="FFC000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721407" y="4911286"/>
              <a:ext cx="8136000" cy="92333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algn="r"/>
              <a:endParaRPr lang="en-US" dirty="0" smtClean="0"/>
            </a:p>
            <a:p>
              <a:pPr algn="r"/>
              <a:r>
                <a:rPr lang="en-US" dirty="0" smtClean="0"/>
                <a:t>High </a:t>
              </a:r>
              <a:r>
                <a:rPr lang="en-US" dirty="0"/>
                <a:t>but improving poverty </a:t>
              </a:r>
              <a:r>
                <a:rPr lang="en-US" dirty="0" smtClean="0"/>
                <a:t>levels</a:t>
              </a:r>
            </a:p>
            <a:p>
              <a:pPr algn="r"/>
              <a:endParaRPr lang="en-ZA" dirty="0"/>
            </a:p>
          </p:txBody>
        </p:sp>
        <p:sp>
          <p:nvSpPr>
            <p:cNvPr id="25" name="Oval 24"/>
            <p:cNvSpPr>
              <a:spLocks noChangeAspect="1"/>
            </p:cNvSpPr>
            <p:nvPr/>
          </p:nvSpPr>
          <p:spPr>
            <a:xfrm>
              <a:off x="144166" y="5028882"/>
              <a:ext cx="700423" cy="720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smtClean="0">
                  <a:solidFill>
                    <a:srgbClr val="FFC000"/>
                  </a:solidFill>
                </a:rPr>
                <a:t>4</a:t>
              </a:r>
              <a:endParaRPr lang="en-ZA" sz="24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44166" y="3732473"/>
            <a:ext cx="8713241" cy="923330"/>
            <a:chOff x="144166" y="3732473"/>
            <a:chExt cx="8713241" cy="923330"/>
          </a:xfrm>
        </p:grpSpPr>
        <p:sp>
          <p:nvSpPr>
            <p:cNvPr id="13" name="Rectangle 12"/>
            <p:cNvSpPr/>
            <p:nvPr/>
          </p:nvSpPr>
          <p:spPr>
            <a:xfrm>
              <a:off x="721407" y="3732473"/>
              <a:ext cx="8136000" cy="92333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endParaRPr lang="en-US" dirty="0" smtClean="0"/>
            </a:p>
            <a:p>
              <a:pPr algn="r"/>
              <a:r>
                <a:rPr lang="en-US" dirty="0" smtClean="0"/>
                <a:t>Uneven </a:t>
              </a:r>
              <a:r>
                <a:rPr lang="en-US" dirty="0"/>
                <a:t>distribution of the </a:t>
              </a:r>
              <a:r>
                <a:rPr lang="en-US" dirty="0" smtClean="0"/>
                <a:t>population</a:t>
              </a:r>
            </a:p>
            <a:p>
              <a:endParaRPr lang="en-ZA" dirty="0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21407" y="3732473"/>
              <a:ext cx="8136000" cy="92333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endParaRPr lang="en-US" dirty="0" smtClean="0"/>
            </a:p>
            <a:p>
              <a:pPr algn="r"/>
              <a:r>
                <a:rPr lang="en-US" dirty="0" smtClean="0"/>
                <a:t>Uneven </a:t>
              </a:r>
              <a:r>
                <a:rPr lang="en-US" dirty="0"/>
                <a:t>distribution of the </a:t>
              </a:r>
              <a:r>
                <a:rPr lang="en-US" dirty="0" smtClean="0"/>
                <a:t>population</a:t>
              </a:r>
            </a:p>
            <a:p>
              <a:endParaRPr lang="en-ZA" dirty="0"/>
            </a:p>
          </p:txBody>
        </p:sp>
        <p:sp>
          <p:nvSpPr>
            <p:cNvPr id="28" name="Oval 27"/>
            <p:cNvSpPr>
              <a:spLocks noChangeAspect="1"/>
            </p:cNvSpPr>
            <p:nvPr/>
          </p:nvSpPr>
          <p:spPr>
            <a:xfrm>
              <a:off x="144166" y="3904369"/>
              <a:ext cx="700423" cy="720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smtClean="0">
                  <a:solidFill>
                    <a:srgbClr val="FFC000"/>
                  </a:solidFill>
                </a:rPr>
                <a:t>3</a:t>
              </a:r>
              <a:endParaRPr lang="en-ZA" sz="24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44166" y="2677636"/>
            <a:ext cx="8713241" cy="923330"/>
            <a:chOff x="144166" y="2677636"/>
            <a:chExt cx="8713241" cy="923330"/>
          </a:xfrm>
        </p:grpSpPr>
        <p:sp>
          <p:nvSpPr>
            <p:cNvPr id="12" name="Rectangle 11"/>
            <p:cNvSpPr/>
            <p:nvPr/>
          </p:nvSpPr>
          <p:spPr>
            <a:xfrm>
              <a:off x="721407" y="2677636"/>
              <a:ext cx="8136000" cy="92333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algn="r"/>
              <a:r>
                <a:rPr lang="en-US" dirty="0" smtClean="0"/>
                <a:t>A </a:t>
              </a:r>
              <a:r>
                <a:rPr lang="en-US" dirty="0"/>
                <a:t>geopolitical environment wherein a majority of municipalities are mainly rural, characterised by communal tenure and heavily dependent on grants for </a:t>
              </a:r>
              <a:r>
                <a:rPr lang="en-US" dirty="0" smtClean="0"/>
                <a:t>survival</a:t>
              </a:r>
            </a:p>
            <a:p>
              <a:pPr algn="r"/>
              <a:endParaRPr lang="en-ZA" dirty="0"/>
            </a:p>
          </p:txBody>
        </p:sp>
        <p:sp>
          <p:nvSpPr>
            <p:cNvPr id="17" name="Oval 16"/>
            <p:cNvSpPr>
              <a:spLocks noChangeAspect="1"/>
            </p:cNvSpPr>
            <p:nvPr/>
          </p:nvSpPr>
          <p:spPr>
            <a:xfrm>
              <a:off x="144166" y="2829523"/>
              <a:ext cx="720000" cy="71421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smtClean="0">
                  <a:solidFill>
                    <a:srgbClr val="FFC000"/>
                  </a:solidFill>
                </a:rPr>
                <a:t>2</a:t>
              </a:r>
              <a:endParaRPr lang="en-ZA" sz="2400" dirty="0">
                <a:solidFill>
                  <a:srgbClr val="FFC000"/>
                </a:solidFill>
              </a:endParaRPr>
            </a:p>
          </p:txBody>
        </p:sp>
      </p:grpSp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9618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67833" y="1051910"/>
            <a:ext cx="4784750" cy="1518806"/>
          </a:xfrm>
          <a:custGeom>
            <a:avLst/>
            <a:gdLst>
              <a:gd name="connsiteX0" fmla="*/ 1089279 w 4784750"/>
              <a:gd name="connsiteY0" fmla="*/ 0 h 1518806"/>
              <a:gd name="connsiteX1" fmla="*/ 3695472 w 4784750"/>
              <a:gd name="connsiteY1" fmla="*/ 0 h 1518806"/>
              <a:gd name="connsiteX2" fmla="*/ 3767901 w 4784750"/>
              <a:gd name="connsiteY2" fmla="*/ 44002 h 1518806"/>
              <a:gd name="connsiteX3" fmla="*/ 4741977 w 4784750"/>
              <a:gd name="connsiteY3" fmla="*/ 1352455 h 1518806"/>
              <a:gd name="connsiteX4" fmla="*/ 4784750 w 4784750"/>
              <a:gd name="connsiteY4" fmla="*/ 1518806 h 1518806"/>
              <a:gd name="connsiteX5" fmla="*/ 0 w 4784750"/>
              <a:gd name="connsiteY5" fmla="*/ 1518806 h 1518806"/>
              <a:gd name="connsiteX6" fmla="*/ 42773 w 4784750"/>
              <a:gd name="connsiteY6" fmla="*/ 1352455 h 1518806"/>
              <a:gd name="connsiteX7" fmla="*/ 1016849 w 4784750"/>
              <a:gd name="connsiteY7" fmla="*/ 44002 h 1518806"/>
              <a:gd name="connsiteX8" fmla="*/ 1089279 w 4784750"/>
              <a:gd name="connsiteY8" fmla="*/ 0 h 1518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84750" h="1518806">
                <a:moveTo>
                  <a:pt x="1089279" y="0"/>
                </a:moveTo>
                <a:lnTo>
                  <a:pt x="3695472" y="0"/>
                </a:lnTo>
                <a:lnTo>
                  <a:pt x="3767901" y="44002"/>
                </a:lnTo>
                <a:cubicBezTo>
                  <a:pt x="4225994" y="353484"/>
                  <a:pt x="4574251" y="813200"/>
                  <a:pt x="4741977" y="1352455"/>
                </a:cubicBezTo>
                <a:lnTo>
                  <a:pt x="4784750" y="1518806"/>
                </a:lnTo>
                <a:lnTo>
                  <a:pt x="0" y="1518806"/>
                </a:lnTo>
                <a:lnTo>
                  <a:pt x="42773" y="1352455"/>
                </a:lnTo>
                <a:cubicBezTo>
                  <a:pt x="210499" y="813200"/>
                  <a:pt x="558756" y="353484"/>
                  <a:pt x="1016849" y="44002"/>
                </a:cubicBezTo>
                <a:lnTo>
                  <a:pt x="1089279" y="0"/>
                </a:lnTo>
                <a:close/>
              </a:path>
            </a:pathLst>
          </a:custGeom>
          <a:gradFill flip="none" rotWithShape="1">
            <a:gsLst>
              <a:gs pos="0">
                <a:schemeClr val="tx2">
                  <a:lumMod val="50000"/>
                  <a:lumOff val="50000"/>
                </a:schemeClr>
              </a:gs>
              <a:gs pos="100000">
                <a:schemeClr val="tx2">
                  <a:lumMod val="10000"/>
                  <a:lumOff val="9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6" name="Freeform 5"/>
          <p:cNvSpPr/>
          <p:nvPr/>
        </p:nvSpPr>
        <p:spPr>
          <a:xfrm>
            <a:off x="0" y="2600452"/>
            <a:ext cx="4920416" cy="3697138"/>
          </a:xfrm>
          <a:custGeom>
            <a:avLst/>
            <a:gdLst>
              <a:gd name="connsiteX0" fmla="*/ 60187 w 4920416"/>
              <a:gd name="connsiteY0" fmla="*/ 0 h 2880741"/>
              <a:gd name="connsiteX1" fmla="*/ 4860229 w 4920416"/>
              <a:gd name="connsiteY1" fmla="*/ 0 h 2880741"/>
              <a:gd name="connsiteX2" fmla="*/ 4870433 w 4920416"/>
              <a:gd name="connsiteY2" fmla="*/ 39685 h 2880741"/>
              <a:gd name="connsiteX3" fmla="*/ 4920416 w 4920416"/>
              <a:gd name="connsiteY3" fmla="*/ 535503 h 2880741"/>
              <a:gd name="connsiteX4" fmla="*/ 3417832 w 4920416"/>
              <a:gd name="connsiteY4" fmla="*/ 2802376 h 2880741"/>
              <a:gd name="connsiteX5" fmla="*/ 3203722 w 4920416"/>
              <a:gd name="connsiteY5" fmla="*/ 2880741 h 2880741"/>
              <a:gd name="connsiteX6" fmla="*/ 1716695 w 4920416"/>
              <a:gd name="connsiteY6" fmla="*/ 2880741 h 2880741"/>
              <a:gd name="connsiteX7" fmla="*/ 1502584 w 4920416"/>
              <a:gd name="connsiteY7" fmla="*/ 2802376 h 2880741"/>
              <a:gd name="connsiteX8" fmla="*/ 0 w 4920416"/>
              <a:gd name="connsiteY8" fmla="*/ 535503 h 2880741"/>
              <a:gd name="connsiteX9" fmla="*/ 49983 w 4920416"/>
              <a:gd name="connsiteY9" fmla="*/ 39685 h 2880741"/>
              <a:gd name="connsiteX10" fmla="*/ 60187 w 4920416"/>
              <a:gd name="connsiteY10" fmla="*/ 0 h 2880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20416" h="2880741">
                <a:moveTo>
                  <a:pt x="60187" y="0"/>
                </a:moveTo>
                <a:lnTo>
                  <a:pt x="4860229" y="0"/>
                </a:lnTo>
                <a:lnTo>
                  <a:pt x="4870433" y="39685"/>
                </a:lnTo>
                <a:cubicBezTo>
                  <a:pt x="4903206" y="199839"/>
                  <a:pt x="4920416" y="365661"/>
                  <a:pt x="4920416" y="535503"/>
                </a:cubicBezTo>
                <a:cubicBezTo>
                  <a:pt x="4920416" y="1554554"/>
                  <a:pt x="4300838" y="2428896"/>
                  <a:pt x="3417832" y="2802376"/>
                </a:cubicBezTo>
                <a:lnTo>
                  <a:pt x="3203722" y="2880741"/>
                </a:lnTo>
                <a:lnTo>
                  <a:pt x="1716695" y="2880741"/>
                </a:lnTo>
                <a:lnTo>
                  <a:pt x="1502584" y="2802376"/>
                </a:lnTo>
                <a:cubicBezTo>
                  <a:pt x="619579" y="2428896"/>
                  <a:pt x="0" y="1554554"/>
                  <a:pt x="0" y="535503"/>
                </a:cubicBezTo>
                <a:cubicBezTo>
                  <a:pt x="0" y="365661"/>
                  <a:pt x="17211" y="199839"/>
                  <a:pt x="49983" y="39685"/>
                </a:cubicBezTo>
                <a:lnTo>
                  <a:pt x="60187" y="0"/>
                </a:lnTo>
                <a:close/>
              </a:path>
            </a:pathLst>
          </a:custGeom>
          <a:gradFill flip="none" rotWithShape="1">
            <a:gsLst>
              <a:gs pos="0">
                <a:schemeClr val="tx2">
                  <a:lumMod val="50000"/>
                  <a:lumOff val="50000"/>
                </a:schemeClr>
              </a:gs>
              <a:gs pos="100000">
                <a:schemeClr val="tx2">
                  <a:lumMod val="10000"/>
                  <a:lumOff val="9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7" name="Freeform 6"/>
          <p:cNvSpPr/>
          <p:nvPr/>
        </p:nvSpPr>
        <p:spPr>
          <a:xfrm>
            <a:off x="1157113" y="675748"/>
            <a:ext cx="2606193" cy="376163"/>
          </a:xfrm>
          <a:custGeom>
            <a:avLst/>
            <a:gdLst>
              <a:gd name="connsiteX0" fmla="*/ 1303096 w 2606193"/>
              <a:gd name="connsiteY0" fmla="*/ 0 h 376163"/>
              <a:gd name="connsiteX1" fmla="*/ 2475777 w 2606193"/>
              <a:gd name="connsiteY1" fmla="*/ 296934 h 376163"/>
              <a:gd name="connsiteX2" fmla="*/ 2606193 w 2606193"/>
              <a:gd name="connsiteY2" fmla="*/ 376163 h 376163"/>
              <a:gd name="connsiteX3" fmla="*/ 0 w 2606193"/>
              <a:gd name="connsiteY3" fmla="*/ 376163 h 376163"/>
              <a:gd name="connsiteX4" fmla="*/ 130415 w 2606193"/>
              <a:gd name="connsiteY4" fmla="*/ 296934 h 376163"/>
              <a:gd name="connsiteX5" fmla="*/ 1303096 w 2606193"/>
              <a:gd name="connsiteY5" fmla="*/ 0 h 376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06193" h="376163">
                <a:moveTo>
                  <a:pt x="1303096" y="0"/>
                </a:moveTo>
                <a:cubicBezTo>
                  <a:pt x="1727701" y="0"/>
                  <a:pt x="2127182" y="107566"/>
                  <a:pt x="2475777" y="296934"/>
                </a:cubicBezTo>
                <a:lnTo>
                  <a:pt x="2606193" y="376163"/>
                </a:lnTo>
                <a:lnTo>
                  <a:pt x="0" y="376163"/>
                </a:lnTo>
                <a:lnTo>
                  <a:pt x="130415" y="296934"/>
                </a:lnTo>
                <a:cubicBezTo>
                  <a:pt x="479010" y="107566"/>
                  <a:pt x="878491" y="0"/>
                  <a:pt x="130309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2">
                  <a:lumMod val="50000"/>
                  <a:lumOff val="50000"/>
                </a:schemeClr>
              </a:gs>
              <a:gs pos="100000">
                <a:schemeClr val="tx2">
                  <a:lumMod val="10000"/>
                  <a:lumOff val="9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8" name="Freeform 7"/>
          <p:cNvSpPr/>
          <p:nvPr/>
        </p:nvSpPr>
        <p:spPr>
          <a:xfrm>
            <a:off x="60187" y="2570716"/>
            <a:ext cx="4800042" cy="29736"/>
          </a:xfrm>
          <a:custGeom>
            <a:avLst/>
            <a:gdLst>
              <a:gd name="connsiteX0" fmla="*/ 7646 w 4800042"/>
              <a:gd name="connsiteY0" fmla="*/ 0 h 29736"/>
              <a:gd name="connsiteX1" fmla="*/ 4792396 w 4800042"/>
              <a:gd name="connsiteY1" fmla="*/ 0 h 29736"/>
              <a:gd name="connsiteX2" fmla="*/ 4800042 w 4800042"/>
              <a:gd name="connsiteY2" fmla="*/ 29736 h 29736"/>
              <a:gd name="connsiteX3" fmla="*/ 0 w 4800042"/>
              <a:gd name="connsiteY3" fmla="*/ 29736 h 29736"/>
              <a:gd name="connsiteX4" fmla="*/ 7646 w 4800042"/>
              <a:gd name="connsiteY4" fmla="*/ 0 h 2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0042" h="29736">
                <a:moveTo>
                  <a:pt x="7646" y="0"/>
                </a:moveTo>
                <a:lnTo>
                  <a:pt x="4792396" y="0"/>
                </a:lnTo>
                <a:lnTo>
                  <a:pt x="4800042" y="29736"/>
                </a:lnTo>
                <a:lnTo>
                  <a:pt x="0" y="29736"/>
                </a:lnTo>
                <a:lnTo>
                  <a:pt x="7646" y="0"/>
                </a:lnTo>
                <a:close/>
              </a:path>
            </a:pathLst>
          </a:custGeom>
          <a:gradFill flip="none" rotWithShape="1">
            <a:gsLst>
              <a:gs pos="0">
                <a:schemeClr val="tx2">
                  <a:lumMod val="50000"/>
                  <a:lumOff val="50000"/>
                </a:schemeClr>
              </a:gs>
              <a:gs pos="100000">
                <a:schemeClr val="tx2">
                  <a:lumMod val="10000"/>
                  <a:lumOff val="9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9" name="Freeform 8"/>
          <p:cNvSpPr/>
          <p:nvPr/>
        </p:nvSpPr>
        <p:spPr>
          <a:xfrm>
            <a:off x="1716696" y="5481193"/>
            <a:ext cx="1487027" cy="114970"/>
          </a:xfrm>
          <a:custGeom>
            <a:avLst/>
            <a:gdLst>
              <a:gd name="connsiteX0" fmla="*/ 0 w 1487027"/>
              <a:gd name="connsiteY0" fmla="*/ 0 h 114970"/>
              <a:gd name="connsiteX1" fmla="*/ 1487027 w 1487027"/>
              <a:gd name="connsiteY1" fmla="*/ 0 h 114970"/>
              <a:gd name="connsiteX2" fmla="*/ 1475103 w 1487027"/>
              <a:gd name="connsiteY2" fmla="*/ 4364 h 114970"/>
              <a:gd name="connsiteX3" fmla="*/ 743513 w 1487027"/>
              <a:gd name="connsiteY3" fmla="*/ 114970 h 114970"/>
              <a:gd name="connsiteX4" fmla="*/ 11923 w 1487027"/>
              <a:gd name="connsiteY4" fmla="*/ 4364 h 114970"/>
              <a:gd name="connsiteX5" fmla="*/ 0 w 1487027"/>
              <a:gd name="connsiteY5" fmla="*/ 0 h 114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7027" h="114970">
                <a:moveTo>
                  <a:pt x="0" y="0"/>
                </a:moveTo>
                <a:lnTo>
                  <a:pt x="1487027" y="0"/>
                </a:lnTo>
                <a:lnTo>
                  <a:pt x="1475103" y="4364"/>
                </a:lnTo>
                <a:cubicBezTo>
                  <a:pt x="1243994" y="76247"/>
                  <a:pt x="998276" y="114970"/>
                  <a:pt x="743513" y="114970"/>
                </a:cubicBezTo>
                <a:cubicBezTo>
                  <a:pt x="488750" y="114970"/>
                  <a:pt x="243032" y="76247"/>
                  <a:pt x="11923" y="4364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tx2">
                  <a:lumMod val="50000"/>
                  <a:lumOff val="50000"/>
                </a:schemeClr>
              </a:gs>
              <a:gs pos="100000">
                <a:schemeClr val="tx2">
                  <a:lumMod val="10000"/>
                  <a:lumOff val="9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grpSp>
        <p:nvGrpSpPr>
          <p:cNvPr id="10" name="Groupe 36"/>
          <p:cNvGrpSpPr/>
          <p:nvPr/>
        </p:nvGrpSpPr>
        <p:grpSpPr>
          <a:xfrm>
            <a:off x="765953" y="1103954"/>
            <a:ext cx="3932541" cy="1466762"/>
            <a:chOff x="1309427" y="1853990"/>
            <a:chExt cx="3932541" cy="1037117"/>
          </a:xfrm>
        </p:grpSpPr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1309427" y="1853990"/>
              <a:ext cx="3800037" cy="1037117"/>
            </a:xfrm>
            <a:custGeom>
              <a:avLst/>
              <a:gdLst>
                <a:gd name="T0" fmla="*/ 13301 w 13937"/>
                <a:gd name="T1" fmla="*/ 2802 h 3801"/>
                <a:gd name="T2" fmla="*/ 13152 w 13937"/>
                <a:gd name="T3" fmla="*/ 1719 h 3801"/>
                <a:gd name="T4" fmla="*/ 12258 w 13937"/>
                <a:gd name="T5" fmla="*/ 1475 h 3801"/>
                <a:gd name="T6" fmla="*/ 12258 w 13937"/>
                <a:gd name="T7" fmla="*/ 2049 h 3801"/>
                <a:gd name="T8" fmla="*/ 11849 w 13937"/>
                <a:gd name="T9" fmla="*/ 2229 h 3801"/>
                <a:gd name="T10" fmla="*/ 11997 w 13937"/>
                <a:gd name="T11" fmla="*/ 3076 h 3801"/>
                <a:gd name="T12" fmla="*/ 11289 w 13937"/>
                <a:gd name="T13" fmla="*/ 2545 h 3801"/>
                <a:gd name="T14" fmla="*/ 10842 w 13937"/>
                <a:gd name="T15" fmla="*/ 2802 h 3801"/>
                <a:gd name="T16" fmla="*/ 11103 w 13937"/>
                <a:gd name="T17" fmla="*/ 3250 h 3801"/>
                <a:gd name="T18" fmla="*/ 10730 w 13937"/>
                <a:gd name="T19" fmla="*/ 3511 h 3801"/>
                <a:gd name="T20" fmla="*/ 10581 w 13937"/>
                <a:gd name="T21" fmla="*/ 3133 h 3801"/>
                <a:gd name="T22" fmla="*/ 9985 w 13937"/>
                <a:gd name="T23" fmla="*/ 2929 h 3801"/>
                <a:gd name="T24" fmla="*/ 9687 w 13937"/>
                <a:gd name="T25" fmla="*/ 2049 h 3801"/>
                <a:gd name="T26" fmla="*/ 9687 w 13937"/>
                <a:gd name="T27" fmla="*/ 895 h 3801"/>
                <a:gd name="T28" fmla="*/ 9687 w 13937"/>
                <a:gd name="T29" fmla="*/ 702 h 3801"/>
                <a:gd name="T30" fmla="*/ 9687 w 13937"/>
                <a:gd name="T31" fmla="*/ 321 h 3801"/>
                <a:gd name="T32" fmla="*/ 9091 w 13937"/>
                <a:gd name="T33" fmla="*/ 0 h 3801"/>
                <a:gd name="T34" fmla="*/ 7675 w 13937"/>
                <a:gd name="T35" fmla="*/ 470 h 3801"/>
                <a:gd name="T36" fmla="*/ 6185 w 13937"/>
                <a:gd name="T37" fmla="*/ 1248 h 3801"/>
                <a:gd name="T38" fmla="*/ 5514 w 13937"/>
                <a:gd name="T39" fmla="*/ 2049 h 3801"/>
                <a:gd name="T40" fmla="*/ 5436 w 13937"/>
                <a:gd name="T41" fmla="*/ 2009 h 3801"/>
                <a:gd name="T42" fmla="*/ 5813 w 13937"/>
                <a:gd name="T43" fmla="*/ 2802 h 3801"/>
                <a:gd name="T44" fmla="*/ 6856 w 13937"/>
                <a:gd name="T45" fmla="*/ 3133 h 3801"/>
                <a:gd name="T46" fmla="*/ 5365 w 13937"/>
                <a:gd name="T47" fmla="*/ 2929 h 3801"/>
                <a:gd name="T48" fmla="*/ 4545 w 13937"/>
                <a:gd name="T49" fmla="*/ 2441 h 3801"/>
                <a:gd name="T50" fmla="*/ 4045 w 13937"/>
                <a:gd name="T51" fmla="*/ 1287 h 3801"/>
                <a:gd name="T52" fmla="*/ 3763 w 13937"/>
                <a:gd name="T53" fmla="*/ 1141 h 3801"/>
                <a:gd name="T54" fmla="*/ 2198 w 13937"/>
                <a:gd name="T55" fmla="*/ 1871 h 3801"/>
                <a:gd name="T56" fmla="*/ 1341 w 13937"/>
                <a:gd name="T57" fmla="*/ 3133 h 3801"/>
                <a:gd name="T58" fmla="*/ 0 w 13937"/>
                <a:gd name="T59" fmla="*/ 3763 h 3801"/>
                <a:gd name="T60" fmla="*/ 3818 w 13937"/>
                <a:gd name="T61" fmla="*/ 3795 h 3801"/>
                <a:gd name="T62" fmla="*/ 3166 w 13937"/>
                <a:gd name="T63" fmla="*/ 2802 h 3801"/>
                <a:gd name="T64" fmla="*/ 4651 w 13937"/>
                <a:gd name="T65" fmla="*/ 3801 h 3801"/>
                <a:gd name="T66" fmla="*/ 13937 w 13937"/>
                <a:gd name="T67" fmla="*/ 3764 h 3801"/>
                <a:gd name="T68" fmla="*/ 13301 w 13937"/>
                <a:gd name="T69" fmla="*/ 2802 h 3801"/>
                <a:gd name="T70" fmla="*/ 8532 w 13937"/>
                <a:gd name="T71" fmla="*/ 2223 h 3801"/>
                <a:gd name="T72" fmla="*/ 7862 w 13937"/>
                <a:gd name="T73" fmla="*/ 3133 h 3801"/>
                <a:gd name="T74" fmla="*/ 8048 w 13937"/>
                <a:gd name="T75" fmla="*/ 1861 h 3801"/>
                <a:gd name="T76" fmla="*/ 9016 w 13937"/>
                <a:gd name="T77" fmla="*/ 588 h 3801"/>
                <a:gd name="T78" fmla="*/ 8830 w 13937"/>
                <a:gd name="T79" fmla="*/ 1433 h 3801"/>
                <a:gd name="T80" fmla="*/ 9202 w 13937"/>
                <a:gd name="T81" fmla="*/ 2545 h 3801"/>
                <a:gd name="T82" fmla="*/ 8532 w 13937"/>
                <a:gd name="T83" fmla="*/ 2223 h 3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937" h="3801">
                  <a:moveTo>
                    <a:pt x="13301" y="2802"/>
                  </a:moveTo>
                  <a:lnTo>
                    <a:pt x="13152" y="1719"/>
                  </a:lnTo>
                  <a:lnTo>
                    <a:pt x="12258" y="1475"/>
                  </a:lnTo>
                  <a:lnTo>
                    <a:pt x="12258" y="2049"/>
                  </a:lnTo>
                  <a:lnTo>
                    <a:pt x="11849" y="2229"/>
                  </a:lnTo>
                  <a:lnTo>
                    <a:pt x="11997" y="3076"/>
                  </a:lnTo>
                  <a:lnTo>
                    <a:pt x="11289" y="2545"/>
                  </a:lnTo>
                  <a:lnTo>
                    <a:pt x="10842" y="2802"/>
                  </a:lnTo>
                  <a:lnTo>
                    <a:pt x="11103" y="3250"/>
                  </a:lnTo>
                  <a:lnTo>
                    <a:pt x="10730" y="3511"/>
                  </a:lnTo>
                  <a:lnTo>
                    <a:pt x="10581" y="3133"/>
                  </a:lnTo>
                  <a:lnTo>
                    <a:pt x="9985" y="2929"/>
                  </a:lnTo>
                  <a:lnTo>
                    <a:pt x="9687" y="2049"/>
                  </a:lnTo>
                  <a:lnTo>
                    <a:pt x="9687" y="895"/>
                  </a:lnTo>
                  <a:lnTo>
                    <a:pt x="9687" y="702"/>
                  </a:lnTo>
                  <a:lnTo>
                    <a:pt x="9687" y="321"/>
                  </a:lnTo>
                  <a:lnTo>
                    <a:pt x="9091" y="0"/>
                  </a:lnTo>
                  <a:lnTo>
                    <a:pt x="7675" y="470"/>
                  </a:lnTo>
                  <a:lnTo>
                    <a:pt x="6185" y="1248"/>
                  </a:lnTo>
                  <a:lnTo>
                    <a:pt x="5514" y="2049"/>
                  </a:lnTo>
                  <a:lnTo>
                    <a:pt x="5436" y="2009"/>
                  </a:lnTo>
                  <a:lnTo>
                    <a:pt x="5813" y="2802"/>
                  </a:lnTo>
                  <a:lnTo>
                    <a:pt x="6856" y="3133"/>
                  </a:lnTo>
                  <a:lnTo>
                    <a:pt x="5365" y="2929"/>
                  </a:lnTo>
                  <a:lnTo>
                    <a:pt x="4545" y="2441"/>
                  </a:lnTo>
                  <a:lnTo>
                    <a:pt x="4045" y="1287"/>
                  </a:lnTo>
                  <a:lnTo>
                    <a:pt x="3763" y="1141"/>
                  </a:lnTo>
                  <a:lnTo>
                    <a:pt x="2198" y="1871"/>
                  </a:lnTo>
                  <a:lnTo>
                    <a:pt x="1341" y="3133"/>
                  </a:lnTo>
                  <a:lnTo>
                    <a:pt x="0" y="3763"/>
                  </a:lnTo>
                  <a:lnTo>
                    <a:pt x="3818" y="3795"/>
                  </a:lnTo>
                  <a:lnTo>
                    <a:pt x="3166" y="2802"/>
                  </a:lnTo>
                  <a:lnTo>
                    <a:pt x="4651" y="3801"/>
                  </a:lnTo>
                  <a:lnTo>
                    <a:pt x="13937" y="3764"/>
                  </a:lnTo>
                  <a:lnTo>
                    <a:pt x="13301" y="2802"/>
                  </a:lnTo>
                  <a:close/>
                  <a:moveTo>
                    <a:pt x="8532" y="2223"/>
                  </a:moveTo>
                  <a:lnTo>
                    <a:pt x="7862" y="3133"/>
                  </a:lnTo>
                  <a:lnTo>
                    <a:pt x="8048" y="1861"/>
                  </a:lnTo>
                  <a:lnTo>
                    <a:pt x="9016" y="588"/>
                  </a:lnTo>
                  <a:lnTo>
                    <a:pt x="8830" y="1433"/>
                  </a:lnTo>
                  <a:lnTo>
                    <a:pt x="9202" y="2545"/>
                  </a:lnTo>
                  <a:lnTo>
                    <a:pt x="8532" y="22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2413614" y="2205693"/>
              <a:ext cx="765569" cy="503836"/>
            </a:xfrm>
            <a:custGeom>
              <a:avLst/>
              <a:gdLst>
                <a:gd name="T0" fmla="*/ 1320 w 2811"/>
                <a:gd name="T1" fmla="*/ 1642 h 1846"/>
                <a:gd name="T2" fmla="*/ 2811 w 2811"/>
                <a:gd name="T3" fmla="*/ 1846 h 1846"/>
                <a:gd name="T4" fmla="*/ 1768 w 2811"/>
                <a:gd name="T5" fmla="*/ 1515 h 1846"/>
                <a:gd name="T6" fmla="*/ 1391 w 2811"/>
                <a:gd name="T7" fmla="*/ 722 h 1846"/>
                <a:gd name="T8" fmla="*/ 0 w 2811"/>
                <a:gd name="T9" fmla="*/ 0 h 1846"/>
                <a:gd name="T10" fmla="*/ 500 w 2811"/>
                <a:gd name="T11" fmla="*/ 1154 h 1846"/>
                <a:gd name="T12" fmla="*/ 1320 w 2811"/>
                <a:gd name="T13" fmla="*/ 1642 h 1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1" h="1846">
                  <a:moveTo>
                    <a:pt x="1320" y="1642"/>
                  </a:moveTo>
                  <a:lnTo>
                    <a:pt x="2811" y="1846"/>
                  </a:lnTo>
                  <a:lnTo>
                    <a:pt x="1768" y="1515"/>
                  </a:lnTo>
                  <a:lnTo>
                    <a:pt x="1391" y="722"/>
                  </a:lnTo>
                  <a:lnTo>
                    <a:pt x="0" y="0"/>
                  </a:lnTo>
                  <a:lnTo>
                    <a:pt x="500" y="1154"/>
                  </a:lnTo>
                  <a:lnTo>
                    <a:pt x="1320" y="1642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2173146" y="2617923"/>
              <a:ext cx="405686" cy="273184"/>
            </a:xfrm>
            <a:custGeom>
              <a:avLst/>
              <a:gdLst>
                <a:gd name="T0" fmla="*/ 652 w 1485"/>
                <a:gd name="T1" fmla="*/ 993 h 999"/>
                <a:gd name="T2" fmla="*/ 1485 w 1485"/>
                <a:gd name="T3" fmla="*/ 999 h 999"/>
                <a:gd name="T4" fmla="*/ 0 w 1485"/>
                <a:gd name="T5" fmla="*/ 0 h 999"/>
                <a:gd name="T6" fmla="*/ 652 w 1485"/>
                <a:gd name="T7" fmla="*/ 993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85" h="999">
                  <a:moveTo>
                    <a:pt x="652" y="993"/>
                  </a:moveTo>
                  <a:lnTo>
                    <a:pt x="1485" y="999"/>
                  </a:lnTo>
                  <a:lnTo>
                    <a:pt x="0" y="0"/>
                  </a:lnTo>
                  <a:lnTo>
                    <a:pt x="652" y="993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3454003" y="2014301"/>
              <a:ext cx="364791" cy="695229"/>
            </a:xfrm>
            <a:custGeom>
              <a:avLst/>
              <a:gdLst>
                <a:gd name="T0" fmla="*/ 1154 w 1340"/>
                <a:gd name="T1" fmla="*/ 0 h 2545"/>
                <a:gd name="T2" fmla="*/ 186 w 1340"/>
                <a:gd name="T3" fmla="*/ 1273 h 2545"/>
                <a:gd name="T4" fmla="*/ 0 w 1340"/>
                <a:gd name="T5" fmla="*/ 2545 h 2545"/>
                <a:gd name="T6" fmla="*/ 670 w 1340"/>
                <a:gd name="T7" fmla="*/ 1635 h 2545"/>
                <a:gd name="T8" fmla="*/ 1340 w 1340"/>
                <a:gd name="T9" fmla="*/ 1957 h 2545"/>
                <a:gd name="T10" fmla="*/ 968 w 1340"/>
                <a:gd name="T11" fmla="*/ 845 h 2545"/>
                <a:gd name="T12" fmla="*/ 1154 w 1340"/>
                <a:gd name="T13" fmla="*/ 0 h 2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0" h="2545">
                  <a:moveTo>
                    <a:pt x="1154" y="0"/>
                  </a:moveTo>
                  <a:lnTo>
                    <a:pt x="186" y="1273"/>
                  </a:lnTo>
                  <a:lnTo>
                    <a:pt x="0" y="2545"/>
                  </a:lnTo>
                  <a:lnTo>
                    <a:pt x="670" y="1635"/>
                  </a:lnTo>
                  <a:lnTo>
                    <a:pt x="1340" y="1957"/>
                  </a:lnTo>
                  <a:lnTo>
                    <a:pt x="968" y="845"/>
                  </a:lnTo>
                  <a:lnTo>
                    <a:pt x="1154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3951296" y="2099364"/>
              <a:ext cx="629796" cy="713223"/>
            </a:xfrm>
            <a:custGeom>
              <a:avLst/>
              <a:gdLst>
                <a:gd name="T0" fmla="*/ 0 w 2310"/>
                <a:gd name="T1" fmla="*/ 0 h 2616"/>
                <a:gd name="T2" fmla="*/ 0 w 2310"/>
                <a:gd name="T3" fmla="*/ 1154 h 2616"/>
                <a:gd name="T4" fmla="*/ 298 w 2310"/>
                <a:gd name="T5" fmla="*/ 2034 h 2616"/>
                <a:gd name="T6" fmla="*/ 894 w 2310"/>
                <a:gd name="T7" fmla="*/ 2238 h 2616"/>
                <a:gd name="T8" fmla="*/ 1043 w 2310"/>
                <a:gd name="T9" fmla="*/ 2616 h 2616"/>
                <a:gd name="T10" fmla="*/ 1416 w 2310"/>
                <a:gd name="T11" fmla="*/ 2355 h 2616"/>
                <a:gd name="T12" fmla="*/ 1155 w 2310"/>
                <a:gd name="T13" fmla="*/ 1907 h 2616"/>
                <a:gd name="T14" fmla="*/ 1602 w 2310"/>
                <a:gd name="T15" fmla="*/ 1650 h 2616"/>
                <a:gd name="T16" fmla="*/ 2310 w 2310"/>
                <a:gd name="T17" fmla="*/ 2181 h 2616"/>
                <a:gd name="T18" fmla="*/ 2162 w 2310"/>
                <a:gd name="T19" fmla="*/ 1334 h 2616"/>
                <a:gd name="T20" fmla="*/ 2124 w 2310"/>
                <a:gd name="T21" fmla="*/ 1350 h 2616"/>
                <a:gd name="T22" fmla="*/ 0 w 2310"/>
                <a:gd name="T23" fmla="*/ 0 h 2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0" h="2616">
                  <a:moveTo>
                    <a:pt x="0" y="0"/>
                  </a:moveTo>
                  <a:lnTo>
                    <a:pt x="0" y="1154"/>
                  </a:lnTo>
                  <a:lnTo>
                    <a:pt x="298" y="2034"/>
                  </a:lnTo>
                  <a:lnTo>
                    <a:pt x="894" y="2238"/>
                  </a:lnTo>
                  <a:lnTo>
                    <a:pt x="1043" y="2616"/>
                  </a:lnTo>
                  <a:lnTo>
                    <a:pt x="1416" y="2355"/>
                  </a:lnTo>
                  <a:lnTo>
                    <a:pt x="1155" y="1907"/>
                  </a:lnTo>
                  <a:lnTo>
                    <a:pt x="1602" y="1650"/>
                  </a:lnTo>
                  <a:lnTo>
                    <a:pt x="2310" y="2181"/>
                  </a:lnTo>
                  <a:lnTo>
                    <a:pt x="2162" y="1334"/>
                  </a:lnTo>
                  <a:lnTo>
                    <a:pt x="2124" y="13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4896807" y="2323473"/>
              <a:ext cx="345161" cy="557819"/>
            </a:xfrm>
            <a:custGeom>
              <a:avLst/>
              <a:gdLst>
                <a:gd name="T0" fmla="*/ 785 w 1267"/>
                <a:gd name="T1" fmla="*/ 2045 h 2049"/>
                <a:gd name="T2" fmla="*/ 1267 w 1267"/>
                <a:gd name="T3" fmla="*/ 2049 h 2049"/>
                <a:gd name="T4" fmla="*/ 634 w 1267"/>
                <a:gd name="T5" fmla="*/ 1083 h 2049"/>
                <a:gd name="T6" fmla="*/ 634 w 1267"/>
                <a:gd name="T7" fmla="*/ 612 h 2049"/>
                <a:gd name="T8" fmla="*/ 0 w 1267"/>
                <a:gd name="T9" fmla="*/ 0 h 2049"/>
                <a:gd name="T10" fmla="*/ 149 w 1267"/>
                <a:gd name="T11" fmla="*/ 1083 h 2049"/>
                <a:gd name="T12" fmla="*/ 785 w 1267"/>
                <a:gd name="T13" fmla="*/ 2045 h 2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7" h="2049">
                  <a:moveTo>
                    <a:pt x="785" y="2045"/>
                  </a:moveTo>
                  <a:lnTo>
                    <a:pt x="1267" y="2049"/>
                  </a:lnTo>
                  <a:lnTo>
                    <a:pt x="634" y="1083"/>
                  </a:lnTo>
                  <a:lnTo>
                    <a:pt x="634" y="612"/>
                  </a:lnTo>
                  <a:lnTo>
                    <a:pt x="0" y="0"/>
                  </a:lnTo>
                  <a:lnTo>
                    <a:pt x="149" y="1083"/>
                  </a:lnTo>
                  <a:lnTo>
                    <a:pt x="785" y="2045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</p:grpSp>
      <p:grpSp>
        <p:nvGrpSpPr>
          <p:cNvPr id="17" name="Groupe 38"/>
          <p:cNvGrpSpPr/>
          <p:nvPr/>
        </p:nvGrpSpPr>
        <p:grpSpPr>
          <a:xfrm>
            <a:off x="762682" y="2544834"/>
            <a:ext cx="3932539" cy="3726874"/>
            <a:chOff x="1306156" y="2881292"/>
            <a:chExt cx="3932539" cy="3494136"/>
          </a:xfrm>
        </p:grpSpPr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1306156" y="2881292"/>
              <a:ext cx="3932539" cy="3494136"/>
            </a:xfrm>
            <a:custGeom>
              <a:avLst/>
              <a:gdLst>
                <a:gd name="T0" fmla="*/ 12550 w 14420"/>
                <a:gd name="T1" fmla="*/ 0 h 12810"/>
                <a:gd name="T2" fmla="*/ 12010 w 14420"/>
                <a:gd name="T3" fmla="*/ 826 h 12810"/>
                <a:gd name="T4" fmla="*/ 11275 w 14420"/>
                <a:gd name="T5" fmla="*/ 1971 h 12810"/>
                <a:gd name="T6" fmla="*/ 10859 w 14420"/>
                <a:gd name="T7" fmla="*/ 2649 h 12810"/>
                <a:gd name="T8" fmla="*/ 10390 w 14420"/>
                <a:gd name="T9" fmla="*/ 3426 h 12810"/>
                <a:gd name="T10" fmla="*/ 9323 w 14420"/>
                <a:gd name="T11" fmla="*/ 5160 h 12810"/>
                <a:gd name="T12" fmla="*/ 9410 w 14420"/>
                <a:gd name="T13" fmla="*/ 4985 h 12810"/>
                <a:gd name="T14" fmla="*/ 9593 w 14420"/>
                <a:gd name="T15" fmla="*/ 4561 h 12810"/>
                <a:gd name="T16" fmla="*/ 9783 w 14420"/>
                <a:gd name="T17" fmla="*/ 4063 h 12810"/>
                <a:gd name="T18" fmla="*/ 10059 w 14420"/>
                <a:gd name="T19" fmla="*/ 3264 h 12810"/>
                <a:gd name="T20" fmla="*/ 10437 w 14420"/>
                <a:gd name="T21" fmla="*/ 2111 h 12810"/>
                <a:gd name="T22" fmla="*/ 10554 w 14420"/>
                <a:gd name="T23" fmla="*/ 1775 h 12810"/>
                <a:gd name="T24" fmla="*/ 10605 w 14420"/>
                <a:gd name="T25" fmla="*/ 1661 h 12810"/>
                <a:gd name="T26" fmla="*/ 10717 w 14420"/>
                <a:gd name="T27" fmla="*/ 1458 h 12810"/>
                <a:gd name="T28" fmla="*/ 11036 w 14420"/>
                <a:gd name="T29" fmla="*/ 941 h 12810"/>
                <a:gd name="T30" fmla="*/ 11429 w 14420"/>
                <a:gd name="T31" fmla="*/ 338 h 12810"/>
                <a:gd name="T32" fmla="*/ 11571 w 14420"/>
                <a:gd name="T33" fmla="*/ 129 h 12810"/>
                <a:gd name="T34" fmla="*/ 11625 w 14420"/>
                <a:gd name="T35" fmla="*/ 93 h 12810"/>
                <a:gd name="T36" fmla="*/ 11739 w 14420"/>
                <a:gd name="T37" fmla="*/ 49 h 12810"/>
                <a:gd name="T38" fmla="*/ 6196 w 14420"/>
                <a:gd name="T39" fmla="*/ 0 h 12810"/>
                <a:gd name="T40" fmla="*/ 5913 w 14420"/>
                <a:gd name="T41" fmla="*/ 2045 h 12810"/>
                <a:gd name="T42" fmla="*/ 5731 w 14420"/>
                <a:gd name="T43" fmla="*/ 2327 h 12810"/>
                <a:gd name="T44" fmla="*/ 5622 w 14420"/>
                <a:gd name="T45" fmla="*/ 2521 h 12810"/>
                <a:gd name="T46" fmla="*/ 5588 w 14420"/>
                <a:gd name="T47" fmla="*/ 2594 h 12810"/>
                <a:gd name="T48" fmla="*/ 5547 w 14420"/>
                <a:gd name="T49" fmla="*/ 2774 h 12810"/>
                <a:gd name="T50" fmla="*/ 5497 w 14420"/>
                <a:gd name="T51" fmla="*/ 3120 h 12810"/>
                <a:gd name="T52" fmla="*/ 5428 w 14420"/>
                <a:gd name="T53" fmla="*/ 3786 h 12810"/>
                <a:gd name="T54" fmla="*/ 5373 w 14420"/>
                <a:gd name="T55" fmla="*/ 4492 h 12810"/>
                <a:gd name="T56" fmla="*/ 5248 w 14420"/>
                <a:gd name="T57" fmla="*/ 3628 h 12810"/>
                <a:gd name="T58" fmla="*/ 5169 w 14420"/>
                <a:gd name="T59" fmla="*/ 3136 h 12810"/>
                <a:gd name="T60" fmla="*/ 5151 w 14420"/>
                <a:gd name="T61" fmla="*/ 3038 h 12810"/>
                <a:gd name="T62" fmla="*/ 5148 w 14420"/>
                <a:gd name="T63" fmla="*/ 2939 h 12810"/>
                <a:gd name="T64" fmla="*/ 5178 w 14420"/>
                <a:gd name="T65" fmla="*/ 2655 h 12810"/>
                <a:gd name="T66" fmla="*/ 5194 w 14420"/>
                <a:gd name="T67" fmla="*/ 2461 h 12810"/>
                <a:gd name="T68" fmla="*/ 5190 w 14420"/>
                <a:gd name="T69" fmla="*/ 2364 h 12810"/>
                <a:gd name="T70" fmla="*/ 5168 w 14420"/>
                <a:gd name="T71" fmla="*/ 2282 h 12810"/>
                <a:gd name="T72" fmla="*/ 5136 w 14420"/>
                <a:gd name="T73" fmla="*/ 2219 h 12810"/>
                <a:gd name="T74" fmla="*/ 5037 w 14420"/>
                <a:gd name="T75" fmla="*/ 1957 h 12810"/>
                <a:gd name="T76" fmla="*/ 4869 w 14420"/>
                <a:gd name="T77" fmla="*/ 1450 h 12810"/>
                <a:gd name="T78" fmla="*/ 4602 w 14420"/>
                <a:gd name="T79" fmla="*/ 0 h 12810"/>
                <a:gd name="T80" fmla="*/ 1930 w 14420"/>
                <a:gd name="T81" fmla="*/ 3025 h 12810"/>
                <a:gd name="T82" fmla="*/ 1812 w 14420"/>
                <a:gd name="T83" fmla="*/ 1925 h 12810"/>
                <a:gd name="T84" fmla="*/ 1809 w 14420"/>
                <a:gd name="T85" fmla="*/ 1474 h 12810"/>
                <a:gd name="T86" fmla="*/ 1792 w 14420"/>
                <a:gd name="T87" fmla="*/ 1376 h 12810"/>
                <a:gd name="T88" fmla="*/ 1749 w 14420"/>
                <a:gd name="T89" fmla="*/ 1234 h 12810"/>
                <a:gd name="T90" fmla="*/ 2298 w 14420"/>
                <a:gd name="T91" fmla="*/ 3454 h 12810"/>
                <a:gd name="T92" fmla="*/ 2420 w 14420"/>
                <a:gd name="T93" fmla="*/ 4268 h 12810"/>
                <a:gd name="T94" fmla="*/ 2541 w 14420"/>
                <a:gd name="T95" fmla="*/ 5135 h 12810"/>
                <a:gd name="T96" fmla="*/ 2669 w 14420"/>
                <a:gd name="T97" fmla="*/ 4897 h 12810"/>
                <a:gd name="T98" fmla="*/ 2727 w 14420"/>
                <a:gd name="T99" fmla="*/ 4761 h 12810"/>
                <a:gd name="T100" fmla="*/ 4102 w 14420"/>
                <a:gd name="T101" fmla="*/ 6719 h 12810"/>
                <a:gd name="T102" fmla="*/ 9056 w 14420"/>
                <a:gd name="T103" fmla="*/ 8056 h 12810"/>
                <a:gd name="T104" fmla="*/ 9588 w 14420"/>
                <a:gd name="T105" fmla="*/ 5738 h 12810"/>
                <a:gd name="T106" fmla="*/ 201 w 14420"/>
                <a:gd name="T107" fmla="*/ 63 h 12810"/>
                <a:gd name="T108" fmla="*/ 3750 w 14420"/>
                <a:gd name="T109" fmla="*/ 5952 h 12810"/>
                <a:gd name="T110" fmla="*/ 4027 w 14420"/>
                <a:gd name="T111" fmla="*/ 5448 h 12810"/>
                <a:gd name="T112" fmla="*/ 6228 w 14420"/>
                <a:gd name="T113" fmla="*/ 11741 h 12810"/>
                <a:gd name="T114" fmla="*/ 6832 w 14420"/>
                <a:gd name="T115" fmla="*/ 7273 h 12810"/>
                <a:gd name="T116" fmla="*/ 7638 w 14420"/>
                <a:gd name="T117" fmla="*/ 2479 h 12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420" h="12810">
                  <a:moveTo>
                    <a:pt x="13965" y="0"/>
                  </a:moveTo>
                  <a:lnTo>
                    <a:pt x="12141" y="1950"/>
                  </a:lnTo>
                  <a:lnTo>
                    <a:pt x="13285" y="0"/>
                  </a:lnTo>
                  <a:lnTo>
                    <a:pt x="12550" y="0"/>
                  </a:lnTo>
                  <a:lnTo>
                    <a:pt x="12550" y="0"/>
                  </a:lnTo>
                  <a:lnTo>
                    <a:pt x="12414" y="207"/>
                  </a:lnTo>
                  <a:lnTo>
                    <a:pt x="12229" y="489"/>
                  </a:lnTo>
                  <a:lnTo>
                    <a:pt x="12010" y="826"/>
                  </a:lnTo>
                  <a:lnTo>
                    <a:pt x="11768" y="1199"/>
                  </a:lnTo>
                  <a:lnTo>
                    <a:pt x="11519" y="1586"/>
                  </a:lnTo>
                  <a:lnTo>
                    <a:pt x="11396" y="1781"/>
                  </a:lnTo>
                  <a:lnTo>
                    <a:pt x="11275" y="1971"/>
                  </a:lnTo>
                  <a:lnTo>
                    <a:pt x="11159" y="2156"/>
                  </a:lnTo>
                  <a:lnTo>
                    <a:pt x="11050" y="2332"/>
                  </a:lnTo>
                  <a:lnTo>
                    <a:pt x="10949" y="2497"/>
                  </a:lnTo>
                  <a:lnTo>
                    <a:pt x="10859" y="2649"/>
                  </a:lnTo>
                  <a:lnTo>
                    <a:pt x="10859" y="2649"/>
                  </a:lnTo>
                  <a:lnTo>
                    <a:pt x="10752" y="2828"/>
                  </a:lnTo>
                  <a:lnTo>
                    <a:pt x="10638" y="3019"/>
                  </a:lnTo>
                  <a:lnTo>
                    <a:pt x="10390" y="3426"/>
                  </a:lnTo>
                  <a:lnTo>
                    <a:pt x="10135" y="3844"/>
                  </a:lnTo>
                  <a:lnTo>
                    <a:pt x="9888" y="4246"/>
                  </a:lnTo>
                  <a:lnTo>
                    <a:pt x="9487" y="4895"/>
                  </a:lnTo>
                  <a:lnTo>
                    <a:pt x="9323" y="5160"/>
                  </a:lnTo>
                  <a:lnTo>
                    <a:pt x="9323" y="5160"/>
                  </a:lnTo>
                  <a:lnTo>
                    <a:pt x="9345" y="5119"/>
                  </a:lnTo>
                  <a:lnTo>
                    <a:pt x="9367" y="5077"/>
                  </a:lnTo>
                  <a:lnTo>
                    <a:pt x="9410" y="4985"/>
                  </a:lnTo>
                  <a:lnTo>
                    <a:pt x="9455" y="4888"/>
                  </a:lnTo>
                  <a:lnTo>
                    <a:pt x="9501" y="4785"/>
                  </a:lnTo>
                  <a:lnTo>
                    <a:pt x="9547" y="4675"/>
                  </a:lnTo>
                  <a:lnTo>
                    <a:pt x="9593" y="4561"/>
                  </a:lnTo>
                  <a:lnTo>
                    <a:pt x="9640" y="4442"/>
                  </a:lnTo>
                  <a:lnTo>
                    <a:pt x="9688" y="4319"/>
                  </a:lnTo>
                  <a:lnTo>
                    <a:pt x="9735" y="4193"/>
                  </a:lnTo>
                  <a:lnTo>
                    <a:pt x="9783" y="4063"/>
                  </a:lnTo>
                  <a:lnTo>
                    <a:pt x="9830" y="3931"/>
                  </a:lnTo>
                  <a:lnTo>
                    <a:pt x="9876" y="3798"/>
                  </a:lnTo>
                  <a:lnTo>
                    <a:pt x="9969" y="3530"/>
                  </a:lnTo>
                  <a:lnTo>
                    <a:pt x="10059" y="3264"/>
                  </a:lnTo>
                  <a:lnTo>
                    <a:pt x="10145" y="3003"/>
                  </a:lnTo>
                  <a:lnTo>
                    <a:pt x="10228" y="2752"/>
                  </a:lnTo>
                  <a:lnTo>
                    <a:pt x="10374" y="2302"/>
                  </a:lnTo>
                  <a:lnTo>
                    <a:pt x="10437" y="2111"/>
                  </a:lnTo>
                  <a:lnTo>
                    <a:pt x="10491" y="1950"/>
                  </a:lnTo>
                  <a:lnTo>
                    <a:pt x="10515" y="1883"/>
                  </a:lnTo>
                  <a:lnTo>
                    <a:pt x="10535" y="1824"/>
                  </a:lnTo>
                  <a:lnTo>
                    <a:pt x="10554" y="1775"/>
                  </a:lnTo>
                  <a:lnTo>
                    <a:pt x="10569" y="1737"/>
                  </a:lnTo>
                  <a:lnTo>
                    <a:pt x="10569" y="1737"/>
                  </a:lnTo>
                  <a:lnTo>
                    <a:pt x="10585" y="1701"/>
                  </a:lnTo>
                  <a:lnTo>
                    <a:pt x="10605" y="1661"/>
                  </a:lnTo>
                  <a:lnTo>
                    <a:pt x="10629" y="1616"/>
                  </a:lnTo>
                  <a:lnTo>
                    <a:pt x="10655" y="1567"/>
                  </a:lnTo>
                  <a:lnTo>
                    <a:pt x="10684" y="1515"/>
                  </a:lnTo>
                  <a:lnTo>
                    <a:pt x="10717" y="1458"/>
                  </a:lnTo>
                  <a:lnTo>
                    <a:pt x="10788" y="1338"/>
                  </a:lnTo>
                  <a:lnTo>
                    <a:pt x="10866" y="1210"/>
                  </a:lnTo>
                  <a:lnTo>
                    <a:pt x="10950" y="1076"/>
                  </a:lnTo>
                  <a:lnTo>
                    <a:pt x="11036" y="941"/>
                  </a:lnTo>
                  <a:lnTo>
                    <a:pt x="11122" y="806"/>
                  </a:lnTo>
                  <a:lnTo>
                    <a:pt x="11207" y="675"/>
                  </a:lnTo>
                  <a:lnTo>
                    <a:pt x="11289" y="552"/>
                  </a:lnTo>
                  <a:lnTo>
                    <a:pt x="11429" y="338"/>
                  </a:lnTo>
                  <a:lnTo>
                    <a:pt x="11526" y="192"/>
                  </a:lnTo>
                  <a:lnTo>
                    <a:pt x="11563" y="139"/>
                  </a:lnTo>
                  <a:lnTo>
                    <a:pt x="11563" y="139"/>
                  </a:lnTo>
                  <a:lnTo>
                    <a:pt x="11571" y="129"/>
                  </a:lnTo>
                  <a:lnTo>
                    <a:pt x="11581" y="121"/>
                  </a:lnTo>
                  <a:lnTo>
                    <a:pt x="11593" y="111"/>
                  </a:lnTo>
                  <a:lnTo>
                    <a:pt x="11608" y="102"/>
                  </a:lnTo>
                  <a:lnTo>
                    <a:pt x="11625" y="93"/>
                  </a:lnTo>
                  <a:lnTo>
                    <a:pt x="11644" y="85"/>
                  </a:lnTo>
                  <a:lnTo>
                    <a:pt x="11666" y="75"/>
                  </a:lnTo>
                  <a:lnTo>
                    <a:pt x="11688" y="66"/>
                  </a:lnTo>
                  <a:lnTo>
                    <a:pt x="11739" y="49"/>
                  </a:lnTo>
                  <a:lnTo>
                    <a:pt x="11795" y="32"/>
                  </a:lnTo>
                  <a:lnTo>
                    <a:pt x="11856" y="16"/>
                  </a:lnTo>
                  <a:lnTo>
                    <a:pt x="11920" y="0"/>
                  </a:lnTo>
                  <a:lnTo>
                    <a:pt x="6196" y="0"/>
                  </a:lnTo>
                  <a:lnTo>
                    <a:pt x="5952" y="944"/>
                  </a:lnTo>
                  <a:lnTo>
                    <a:pt x="5952" y="1988"/>
                  </a:lnTo>
                  <a:lnTo>
                    <a:pt x="5952" y="1988"/>
                  </a:lnTo>
                  <a:lnTo>
                    <a:pt x="5913" y="2045"/>
                  </a:lnTo>
                  <a:lnTo>
                    <a:pt x="5870" y="2108"/>
                  </a:lnTo>
                  <a:lnTo>
                    <a:pt x="5818" y="2188"/>
                  </a:lnTo>
                  <a:lnTo>
                    <a:pt x="5760" y="2279"/>
                  </a:lnTo>
                  <a:lnTo>
                    <a:pt x="5731" y="2327"/>
                  </a:lnTo>
                  <a:lnTo>
                    <a:pt x="5701" y="2376"/>
                  </a:lnTo>
                  <a:lnTo>
                    <a:pt x="5674" y="2425"/>
                  </a:lnTo>
                  <a:lnTo>
                    <a:pt x="5647" y="2474"/>
                  </a:lnTo>
                  <a:lnTo>
                    <a:pt x="5622" y="2521"/>
                  </a:lnTo>
                  <a:lnTo>
                    <a:pt x="5599" y="2568"/>
                  </a:lnTo>
                  <a:lnTo>
                    <a:pt x="5599" y="2568"/>
                  </a:lnTo>
                  <a:lnTo>
                    <a:pt x="5594" y="2580"/>
                  </a:lnTo>
                  <a:lnTo>
                    <a:pt x="5588" y="2594"/>
                  </a:lnTo>
                  <a:lnTo>
                    <a:pt x="5578" y="2629"/>
                  </a:lnTo>
                  <a:lnTo>
                    <a:pt x="5567" y="2670"/>
                  </a:lnTo>
                  <a:lnTo>
                    <a:pt x="5557" y="2719"/>
                  </a:lnTo>
                  <a:lnTo>
                    <a:pt x="5547" y="2774"/>
                  </a:lnTo>
                  <a:lnTo>
                    <a:pt x="5536" y="2833"/>
                  </a:lnTo>
                  <a:lnTo>
                    <a:pt x="5526" y="2899"/>
                  </a:lnTo>
                  <a:lnTo>
                    <a:pt x="5516" y="2968"/>
                  </a:lnTo>
                  <a:lnTo>
                    <a:pt x="5497" y="3120"/>
                  </a:lnTo>
                  <a:lnTo>
                    <a:pt x="5478" y="3281"/>
                  </a:lnTo>
                  <a:lnTo>
                    <a:pt x="5460" y="3450"/>
                  </a:lnTo>
                  <a:lnTo>
                    <a:pt x="5443" y="3620"/>
                  </a:lnTo>
                  <a:lnTo>
                    <a:pt x="5428" y="3786"/>
                  </a:lnTo>
                  <a:lnTo>
                    <a:pt x="5414" y="3946"/>
                  </a:lnTo>
                  <a:lnTo>
                    <a:pt x="5392" y="4225"/>
                  </a:lnTo>
                  <a:lnTo>
                    <a:pt x="5378" y="4419"/>
                  </a:lnTo>
                  <a:lnTo>
                    <a:pt x="5373" y="4492"/>
                  </a:lnTo>
                  <a:lnTo>
                    <a:pt x="5373" y="4492"/>
                  </a:lnTo>
                  <a:lnTo>
                    <a:pt x="5346" y="4304"/>
                  </a:lnTo>
                  <a:lnTo>
                    <a:pt x="5284" y="3872"/>
                  </a:lnTo>
                  <a:lnTo>
                    <a:pt x="5248" y="3628"/>
                  </a:lnTo>
                  <a:lnTo>
                    <a:pt x="5214" y="3399"/>
                  </a:lnTo>
                  <a:lnTo>
                    <a:pt x="5197" y="3297"/>
                  </a:lnTo>
                  <a:lnTo>
                    <a:pt x="5182" y="3209"/>
                  </a:lnTo>
                  <a:lnTo>
                    <a:pt x="5169" y="3136"/>
                  </a:lnTo>
                  <a:lnTo>
                    <a:pt x="5159" y="3083"/>
                  </a:lnTo>
                  <a:lnTo>
                    <a:pt x="5159" y="3083"/>
                  </a:lnTo>
                  <a:lnTo>
                    <a:pt x="5155" y="3061"/>
                  </a:lnTo>
                  <a:lnTo>
                    <a:pt x="5151" y="3038"/>
                  </a:lnTo>
                  <a:lnTo>
                    <a:pt x="5149" y="3015"/>
                  </a:lnTo>
                  <a:lnTo>
                    <a:pt x="5148" y="2990"/>
                  </a:lnTo>
                  <a:lnTo>
                    <a:pt x="5148" y="2965"/>
                  </a:lnTo>
                  <a:lnTo>
                    <a:pt x="5148" y="2939"/>
                  </a:lnTo>
                  <a:lnTo>
                    <a:pt x="5151" y="2885"/>
                  </a:lnTo>
                  <a:lnTo>
                    <a:pt x="5157" y="2828"/>
                  </a:lnTo>
                  <a:lnTo>
                    <a:pt x="5163" y="2771"/>
                  </a:lnTo>
                  <a:lnTo>
                    <a:pt x="5178" y="2655"/>
                  </a:lnTo>
                  <a:lnTo>
                    <a:pt x="5184" y="2598"/>
                  </a:lnTo>
                  <a:lnTo>
                    <a:pt x="5190" y="2542"/>
                  </a:lnTo>
                  <a:lnTo>
                    <a:pt x="5193" y="2487"/>
                  </a:lnTo>
                  <a:lnTo>
                    <a:pt x="5194" y="2461"/>
                  </a:lnTo>
                  <a:lnTo>
                    <a:pt x="5194" y="2436"/>
                  </a:lnTo>
                  <a:lnTo>
                    <a:pt x="5194" y="2411"/>
                  </a:lnTo>
                  <a:lnTo>
                    <a:pt x="5192" y="2387"/>
                  </a:lnTo>
                  <a:lnTo>
                    <a:pt x="5190" y="2364"/>
                  </a:lnTo>
                  <a:lnTo>
                    <a:pt x="5185" y="2341"/>
                  </a:lnTo>
                  <a:lnTo>
                    <a:pt x="5181" y="2320"/>
                  </a:lnTo>
                  <a:lnTo>
                    <a:pt x="5174" y="2301"/>
                  </a:lnTo>
                  <a:lnTo>
                    <a:pt x="5168" y="2282"/>
                  </a:lnTo>
                  <a:lnTo>
                    <a:pt x="5159" y="2265"/>
                  </a:lnTo>
                  <a:lnTo>
                    <a:pt x="5159" y="2265"/>
                  </a:lnTo>
                  <a:lnTo>
                    <a:pt x="5148" y="2245"/>
                  </a:lnTo>
                  <a:lnTo>
                    <a:pt x="5136" y="2219"/>
                  </a:lnTo>
                  <a:lnTo>
                    <a:pt x="5123" y="2188"/>
                  </a:lnTo>
                  <a:lnTo>
                    <a:pt x="5108" y="2151"/>
                  </a:lnTo>
                  <a:lnTo>
                    <a:pt x="5075" y="2061"/>
                  </a:lnTo>
                  <a:lnTo>
                    <a:pt x="5037" y="1957"/>
                  </a:lnTo>
                  <a:lnTo>
                    <a:pt x="4998" y="1840"/>
                  </a:lnTo>
                  <a:lnTo>
                    <a:pt x="4955" y="1714"/>
                  </a:lnTo>
                  <a:lnTo>
                    <a:pt x="4912" y="1583"/>
                  </a:lnTo>
                  <a:lnTo>
                    <a:pt x="4869" y="1450"/>
                  </a:lnTo>
                  <a:lnTo>
                    <a:pt x="4788" y="1195"/>
                  </a:lnTo>
                  <a:lnTo>
                    <a:pt x="4720" y="977"/>
                  </a:lnTo>
                  <a:lnTo>
                    <a:pt x="4656" y="768"/>
                  </a:lnTo>
                  <a:lnTo>
                    <a:pt x="4602" y="0"/>
                  </a:lnTo>
                  <a:lnTo>
                    <a:pt x="0" y="0"/>
                  </a:lnTo>
                  <a:lnTo>
                    <a:pt x="1913" y="3171"/>
                  </a:lnTo>
                  <a:lnTo>
                    <a:pt x="1913" y="3171"/>
                  </a:lnTo>
                  <a:lnTo>
                    <a:pt x="1930" y="3025"/>
                  </a:lnTo>
                  <a:lnTo>
                    <a:pt x="1949" y="2877"/>
                  </a:lnTo>
                  <a:lnTo>
                    <a:pt x="1973" y="2709"/>
                  </a:lnTo>
                  <a:lnTo>
                    <a:pt x="1812" y="1925"/>
                  </a:lnTo>
                  <a:lnTo>
                    <a:pt x="1812" y="1925"/>
                  </a:lnTo>
                  <a:lnTo>
                    <a:pt x="1812" y="1523"/>
                  </a:lnTo>
                  <a:lnTo>
                    <a:pt x="1812" y="1523"/>
                  </a:lnTo>
                  <a:lnTo>
                    <a:pt x="1812" y="1499"/>
                  </a:lnTo>
                  <a:lnTo>
                    <a:pt x="1809" y="1474"/>
                  </a:lnTo>
                  <a:lnTo>
                    <a:pt x="1806" y="1449"/>
                  </a:lnTo>
                  <a:lnTo>
                    <a:pt x="1802" y="1424"/>
                  </a:lnTo>
                  <a:lnTo>
                    <a:pt x="1798" y="1400"/>
                  </a:lnTo>
                  <a:lnTo>
                    <a:pt x="1792" y="1376"/>
                  </a:lnTo>
                  <a:lnTo>
                    <a:pt x="1780" y="1331"/>
                  </a:lnTo>
                  <a:lnTo>
                    <a:pt x="1769" y="1291"/>
                  </a:lnTo>
                  <a:lnTo>
                    <a:pt x="1758" y="1261"/>
                  </a:lnTo>
                  <a:lnTo>
                    <a:pt x="1749" y="1234"/>
                  </a:lnTo>
                  <a:lnTo>
                    <a:pt x="2265" y="541"/>
                  </a:lnTo>
                  <a:lnTo>
                    <a:pt x="2378" y="1359"/>
                  </a:lnTo>
                  <a:lnTo>
                    <a:pt x="2554" y="2265"/>
                  </a:lnTo>
                  <a:lnTo>
                    <a:pt x="2298" y="3454"/>
                  </a:lnTo>
                  <a:lnTo>
                    <a:pt x="2298" y="3454"/>
                  </a:lnTo>
                  <a:lnTo>
                    <a:pt x="2339" y="3710"/>
                  </a:lnTo>
                  <a:lnTo>
                    <a:pt x="2380" y="3987"/>
                  </a:lnTo>
                  <a:lnTo>
                    <a:pt x="2420" y="4268"/>
                  </a:lnTo>
                  <a:lnTo>
                    <a:pt x="2459" y="4534"/>
                  </a:lnTo>
                  <a:lnTo>
                    <a:pt x="2518" y="4961"/>
                  </a:lnTo>
                  <a:lnTo>
                    <a:pt x="2541" y="5135"/>
                  </a:lnTo>
                  <a:lnTo>
                    <a:pt x="2541" y="5135"/>
                  </a:lnTo>
                  <a:lnTo>
                    <a:pt x="2570" y="5084"/>
                  </a:lnTo>
                  <a:lnTo>
                    <a:pt x="2599" y="5032"/>
                  </a:lnTo>
                  <a:lnTo>
                    <a:pt x="2633" y="4967"/>
                  </a:lnTo>
                  <a:lnTo>
                    <a:pt x="2669" y="4897"/>
                  </a:lnTo>
                  <a:lnTo>
                    <a:pt x="2685" y="4861"/>
                  </a:lnTo>
                  <a:lnTo>
                    <a:pt x="2701" y="4826"/>
                  </a:lnTo>
                  <a:lnTo>
                    <a:pt x="2716" y="4793"/>
                  </a:lnTo>
                  <a:lnTo>
                    <a:pt x="2727" y="4761"/>
                  </a:lnTo>
                  <a:lnTo>
                    <a:pt x="2736" y="4732"/>
                  </a:lnTo>
                  <a:lnTo>
                    <a:pt x="2743" y="4707"/>
                  </a:lnTo>
                  <a:lnTo>
                    <a:pt x="3246" y="5989"/>
                  </a:lnTo>
                  <a:lnTo>
                    <a:pt x="4102" y="6719"/>
                  </a:lnTo>
                  <a:lnTo>
                    <a:pt x="4102" y="9136"/>
                  </a:lnTo>
                  <a:lnTo>
                    <a:pt x="6442" y="12810"/>
                  </a:lnTo>
                  <a:lnTo>
                    <a:pt x="7549" y="10495"/>
                  </a:lnTo>
                  <a:lnTo>
                    <a:pt x="9056" y="8056"/>
                  </a:lnTo>
                  <a:lnTo>
                    <a:pt x="7851" y="4392"/>
                  </a:lnTo>
                  <a:lnTo>
                    <a:pt x="8997" y="5486"/>
                  </a:lnTo>
                  <a:lnTo>
                    <a:pt x="9159" y="6759"/>
                  </a:lnTo>
                  <a:lnTo>
                    <a:pt x="9588" y="5738"/>
                  </a:lnTo>
                  <a:lnTo>
                    <a:pt x="10141" y="4027"/>
                  </a:lnTo>
                  <a:lnTo>
                    <a:pt x="14420" y="0"/>
                  </a:lnTo>
                  <a:lnTo>
                    <a:pt x="13965" y="0"/>
                  </a:lnTo>
                  <a:close/>
                  <a:moveTo>
                    <a:pt x="201" y="63"/>
                  </a:moveTo>
                  <a:lnTo>
                    <a:pt x="919" y="201"/>
                  </a:lnTo>
                  <a:lnTo>
                    <a:pt x="1635" y="2265"/>
                  </a:lnTo>
                  <a:lnTo>
                    <a:pt x="201" y="63"/>
                  </a:lnTo>
                  <a:close/>
                  <a:moveTo>
                    <a:pt x="3750" y="5952"/>
                  </a:moveTo>
                  <a:lnTo>
                    <a:pt x="3359" y="5839"/>
                  </a:lnTo>
                  <a:lnTo>
                    <a:pt x="3284" y="5448"/>
                  </a:lnTo>
                  <a:lnTo>
                    <a:pt x="3284" y="5411"/>
                  </a:lnTo>
                  <a:lnTo>
                    <a:pt x="4027" y="5448"/>
                  </a:lnTo>
                  <a:lnTo>
                    <a:pt x="5058" y="7903"/>
                  </a:lnTo>
                  <a:lnTo>
                    <a:pt x="3750" y="5952"/>
                  </a:lnTo>
                  <a:close/>
                  <a:moveTo>
                    <a:pt x="6228" y="10570"/>
                  </a:moveTo>
                  <a:lnTo>
                    <a:pt x="6228" y="11741"/>
                  </a:lnTo>
                  <a:lnTo>
                    <a:pt x="5624" y="9437"/>
                  </a:lnTo>
                  <a:lnTo>
                    <a:pt x="6354" y="8268"/>
                  </a:lnTo>
                  <a:lnTo>
                    <a:pt x="5486" y="5814"/>
                  </a:lnTo>
                  <a:lnTo>
                    <a:pt x="6832" y="7273"/>
                  </a:lnTo>
                  <a:lnTo>
                    <a:pt x="6945" y="8594"/>
                  </a:lnTo>
                  <a:lnTo>
                    <a:pt x="6228" y="10570"/>
                  </a:lnTo>
                  <a:close/>
                  <a:moveTo>
                    <a:pt x="7638" y="3272"/>
                  </a:moveTo>
                  <a:lnTo>
                    <a:pt x="7638" y="2479"/>
                  </a:lnTo>
                  <a:lnTo>
                    <a:pt x="8505" y="201"/>
                  </a:lnTo>
                  <a:lnTo>
                    <a:pt x="9450" y="201"/>
                  </a:lnTo>
                  <a:lnTo>
                    <a:pt x="7638" y="3272"/>
                  </a:lnTo>
                  <a:close/>
                </a:path>
              </a:pathLst>
            </a:custGeom>
            <a:solidFill>
              <a:srgbClr val="63B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361774" y="2899286"/>
              <a:ext cx="390964" cy="600351"/>
            </a:xfrm>
            <a:custGeom>
              <a:avLst/>
              <a:gdLst>
                <a:gd name="T0" fmla="*/ 0 w 1434"/>
                <a:gd name="T1" fmla="*/ 0 h 2202"/>
                <a:gd name="T2" fmla="*/ 1434 w 1434"/>
                <a:gd name="T3" fmla="*/ 2202 h 2202"/>
                <a:gd name="T4" fmla="*/ 718 w 1434"/>
                <a:gd name="T5" fmla="*/ 138 h 2202"/>
                <a:gd name="T6" fmla="*/ 0 w 1434"/>
                <a:gd name="T7" fmla="*/ 0 h 2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4" h="2202">
                  <a:moveTo>
                    <a:pt x="0" y="0"/>
                  </a:moveTo>
                  <a:lnTo>
                    <a:pt x="1434" y="2202"/>
                  </a:lnTo>
                  <a:lnTo>
                    <a:pt x="718" y="1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E8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1783818" y="3030152"/>
              <a:ext cx="219201" cy="793379"/>
            </a:xfrm>
            <a:custGeom>
              <a:avLst/>
              <a:gdLst>
                <a:gd name="T0" fmla="*/ 629 w 805"/>
                <a:gd name="T1" fmla="*/ 818 h 2913"/>
                <a:gd name="T2" fmla="*/ 516 w 805"/>
                <a:gd name="T3" fmla="*/ 0 h 2913"/>
                <a:gd name="T4" fmla="*/ 0 w 805"/>
                <a:gd name="T5" fmla="*/ 693 h 2913"/>
                <a:gd name="T6" fmla="*/ 0 w 805"/>
                <a:gd name="T7" fmla="*/ 693 h 2913"/>
                <a:gd name="T8" fmla="*/ 9 w 805"/>
                <a:gd name="T9" fmla="*/ 720 h 2913"/>
                <a:gd name="T10" fmla="*/ 20 w 805"/>
                <a:gd name="T11" fmla="*/ 750 h 2913"/>
                <a:gd name="T12" fmla="*/ 31 w 805"/>
                <a:gd name="T13" fmla="*/ 790 h 2913"/>
                <a:gd name="T14" fmla="*/ 43 w 805"/>
                <a:gd name="T15" fmla="*/ 835 h 2913"/>
                <a:gd name="T16" fmla="*/ 49 w 805"/>
                <a:gd name="T17" fmla="*/ 859 h 2913"/>
                <a:gd name="T18" fmla="*/ 53 w 805"/>
                <a:gd name="T19" fmla="*/ 883 h 2913"/>
                <a:gd name="T20" fmla="*/ 57 w 805"/>
                <a:gd name="T21" fmla="*/ 908 h 2913"/>
                <a:gd name="T22" fmla="*/ 60 w 805"/>
                <a:gd name="T23" fmla="*/ 933 h 2913"/>
                <a:gd name="T24" fmla="*/ 63 w 805"/>
                <a:gd name="T25" fmla="*/ 958 h 2913"/>
                <a:gd name="T26" fmla="*/ 63 w 805"/>
                <a:gd name="T27" fmla="*/ 982 h 2913"/>
                <a:gd name="T28" fmla="*/ 63 w 805"/>
                <a:gd name="T29" fmla="*/ 982 h 2913"/>
                <a:gd name="T30" fmla="*/ 63 w 805"/>
                <a:gd name="T31" fmla="*/ 1384 h 2913"/>
                <a:gd name="T32" fmla="*/ 224 w 805"/>
                <a:gd name="T33" fmla="*/ 2168 h 2913"/>
                <a:gd name="T34" fmla="*/ 224 w 805"/>
                <a:gd name="T35" fmla="*/ 2168 h 2913"/>
                <a:gd name="T36" fmla="*/ 240 w 805"/>
                <a:gd name="T37" fmla="*/ 2056 h 2913"/>
                <a:gd name="T38" fmla="*/ 257 w 805"/>
                <a:gd name="T39" fmla="*/ 1954 h 2913"/>
                <a:gd name="T40" fmla="*/ 265 w 805"/>
                <a:gd name="T41" fmla="*/ 1907 h 2913"/>
                <a:gd name="T42" fmla="*/ 274 w 805"/>
                <a:gd name="T43" fmla="*/ 1865 h 2913"/>
                <a:gd name="T44" fmla="*/ 282 w 805"/>
                <a:gd name="T45" fmla="*/ 1830 h 2913"/>
                <a:gd name="T46" fmla="*/ 289 w 805"/>
                <a:gd name="T47" fmla="*/ 1800 h 2913"/>
                <a:gd name="T48" fmla="*/ 289 w 805"/>
                <a:gd name="T49" fmla="*/ 1800 h 2913"/>
                <a:gd name="T50" fmla="*/ 300 w 805"/>
                <a:gd name="T51" fmla="*/ 1766 h 2913"/>
                <a:gd name="T52" fmla="*/ 311 w 805"/>
                <a:gd name="T53" fmla="*/ 1733 h 2913"/>
                <a:gd name="T54" fmla="*/ 324 w 805"/>
                <a:gd name="T55" fmla="*/ 1699 h 2913"/>
                <a:gd name="T56" fmla="*/ 338 w 805"/>
                <a:gd name="T57" fmla="*/ 1666 h 2913"/>
                <a:gd name="T58" fmla="*/ 352 w 805"/>
                <a:gd name="T59" fmla="*/ 1634 h 2913"/>
                <a:gd name="T60" fmla="*/ 368 w 805"/>
                <a:gd name="T61" fmla="*/ 1603 h 2913"/>
                <a:gd name="T62" fmla="*/ 396 w 805"/>
                <a:gd name="T63" fmla="*/ 1545 h 2913"/>
                <a:gd name="T64" fmla="*/ 423 w 805"/>
                <a:gd name="T65" fmla="*/ 1495 h 2913"/>
                <a:gd name="T66" fmla="*/ 445 w 805"/>
                <a:gd name="T67" fmla="*/ 1456 h 2913"/>
                <a:gd name="T68" fmla="*/ 466 w 805"/>
                <a:gd name="T69" fmla="*/ 1422 h 2913"/>
                <a:gd name="T70" fmla="*/ 466 w 805"/>
                <a:gd name="T71" fmla="*/ 1422 h 2913"/>
                <a:gd name="T72" fmla="*/ 462 w 805"/>
                <a:gd name="T73" fmla="*/ 1455 h 2913"/>
                <a:gd name="T74" fmla="*/ 455 w 805"/>
                <a:gd name="T75" fmla="*/ 1544 h 2913"/>
                <a:gd name="T76" fmla="*/ 446 w 805"/>
                <a:gd name="T77" fmla="*/ 1676 h 2913"/>
                <a:gd name="T78" fmla="*/ 442 w 805"/>
                <a:gd name="T79" fmla="*/ 1752 h 2913"/>
                <a:gd name="T80" fmla="*/ 437 w 805"/>
                <a:gd name="T81" fmla="*/ 1834 h 2913"/>
                <a:gd name="T82" fmla="*/ 434 w 805"/>
                <a:gd name="T83" fmla="*/ 1919 h 2913"/>
                <a:gd name="T84" fmla="*/ 432 w 805"/>
                <a:gd name="T85" fmla="*/ 2006 h 2913"/>
                <a:gd name="T86" fmla="*/ 432 w 805"/>
                <a:gd name="T87" fmla="*/ 2092 h 2913"/>
                <a:gd name="T88" fmla="*/ 434 w 805"/>
                <a:gd name="T89" fmla="*/ 2176 h 2913"/>
                <a:gd name="T90" fmla="*/ 435 w 805"/>
                <a:gd name="T91" fmla="*/ 2216 h 2913"/>
                <a:gd name="T92" fmla="*/ 437 w 805"/>
                <a:gd name="T93" fmla="*/ 2256 h 2913"/>
                <a:gd name="T94" fmla="*/ 441 w 805"/>
                <a:gd name="T95" fmla="*/ 2293 h 2913"/>
                <a:gd name="T96" fmla="*/ 444 w 805"/>
                <a:gd name="T97" fmla="*/ 2331 h 2913"/>
                <a:gd name="T98" fmla="*/ 448 w 805"/>
                <a:gd name="T99" fmla="*/ 2364 h 2913"/>
                <a:gd name="T100" fmla="*/ 454 w 805"/>
                <a:gd name="T101" fmla="*/ 2397 h 2913"/>
                <a:gd name="T102" fmla="*/ 459 w 805"/>
                <a:gd name="T103" fmla="*/ 2426 h 2913"/>
                <a:gd name="T104" fmla="*/ 466 w 805"/>
                <a:gd name="T105" fmla="*/ 2454 h 2913"/>
                <a:gd name="T106" fmla="*/ 466 w 805"/>
                <a:gd name="T107" fmla="*/ 2454 h 2913"/>
                <a:gd name="T108" fmla="*/ 473 w 805"/>
                <a:gd name="T109" fmla="*/ 2485 h 2913"/>
                <a:gd name="T110" fmla="*/ 482 w 805"/>
                <a:gd name="T111" fmla="*/ 2524 h 2913"/>
                <a:gd name="T112" fmla="*/ 502 w 805"/>
                <a:gd name="T113" fmla="*/ 2628 h 2913"/>
                <a:gd name="T114" fmla="*/ 524 w 805"/>
                <a:gd name="T115" fmla="*/ 2760 h 2913"/>
                <a:gd name="T116" fmla="*/ 549 w 805"/>
                <a:gd name="T117" fmla="*/ 2913 h 2913"/>
                <a:gd name="T118" fmla="*/ 805 w 805"/>
                <a:gd name="T119" fmla="*/ 1724 h 2913"/>
                <a:gd name="T120" fmla="*/ 629 w 805"/>
                <a:gd name="T121" fmla="*/ 818 h 2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5" h="2913">
                  <a:moveTo>
                    <a:pt x="629" y="818"/>
                  </a:moveTo>
                  <a:lnTo>
                    <a:pt x="516" y="0"/>
                  </a:lnTo>
                  <a:lnTo>
                    <a:pt x="0" y="693"/>
                  </a:lnTo>
                  <a:lnTo>
                    <a:pt x="0" y="693"/>
                  </a:lnTo>
                  <a:lnTo>
                    <a:pt x="9" y="720"/>
                  </a:lnTo>
                  <a:lnTo>
                    <a:pt x="20" y="750"/>
                  </a:lnTo>
                  <a:lnTo>
                    <a:pt x="31" y="790"/>
                  </a:lnTo>
                  <a:lnTo>
                    <a:pt x="43" y="835"/>
                  </a:lnTo>
                  <a:lnTo>
                    <a:pt x="49" y="859"/>
                  </a:lnTo>
                  <a:lnTo>
                    <a:pt x="53" y="883"/>
                  </a:lnTo>
                  <a:lnTo>
                    <a:pt x="57" y="908"/>
                  </a:lnTo>
                  <a:lnTo>
                    <a:pt x="60" y="933"/>
                  </a:lnTo>
                  <a:lnTo>
                    <a:pt x="63" y="958"/>
                  </a:lnTo>
                  <a:lnTo>
                    <a:pt x="63" y="982"/>
                  </a:lnTo>
                  <a:lnTo>
                    <a:pt x="63" y="982"/>
                  </a:lnTo>
                  <a:lnTo>
                    <a:pt x="63" y="1384"/>
                  </a:lnTo>
                  <a:lnTo>
                    <a:pt x="224" y="2168"/>
                  </a:lnTo>
                  <a:lnTo>
                    <a:pt x="224" y="2168"/>
                  </a:lnTo>
                  <a:lnTo>
                    <a:pt x="240" y="2056"/>
                  </a:lnTo>
                  <a:lnTo>
                    <a:pt x="257" y="1954"/>
                  </a:lnTo>
                  <a:lnTo>
                    <a:pt x="265" y="1907"/>
                  </a:lnTo>
                  <a:lnTo>
                    <a:pt x="274" y="1865"/>
                  </a:lnTo>
                  <a:lnTo>
                    <a:pt x="282" y="1830"/>
                  </a:lnTo>
                  <a:lnTo>
                    <a:pt x="289" y="1800"/>
                  </a:lnTo>
                  <a:lnTo>
                    <a:pt x="289" y="1800"/>
                  </a:lnTo>
                  <a:lnTo>
                    <a:pt x="300" y="1766"/>
                  </a:lnTo>
                  <a:lnTo>
                    <a:pt x="311" y="1733"/>
                  </a:lnTo>
                  <a:lnTo>
                    <a:pt x="324" y="1699"/>
                  </a:lnTo>
                  <a:lnTo>
                    <a:pt x="338" y="1666"/>
                  </a:lnTo>
                  <a:lnTo>
                    <a:pt x="352" y="1634"/>
                  </a:lnTo>
                  <a:lnTo>
                    <a:pt x="368" y="1603"/>
                  </a:lnTo>
                  <a:lnTo>
                    <a:pt x="396" y="1545"/>
                  </a:lnTo>
                  <a:lnTo>
                    <a:pt x="423" y="1495"/>
                  </a:lnTo>
                  <a:lnTo>
                    <a:pt x="445" y="1456"/>
                  </a:lnTo>
                  <a:lnTo>
                    <a:pt x="466" y="1422"/>
                  </a:lnTo>
                  <a:lnTo>
                    <a:pt x="466" y="1422"/>
                  </a:lnTo>
                  <a:lnTo>
                    <a:pt x="462" y="1455"/>
                  </a:lnTo>
                  <a:lnTo>
                    <a:pt x="455" y="1544"/>
                  </a:lnTo>
                  <a:lnTo>
                    <a:pt x="446" y="1676"/>
                  </a:lnTo>
                  <a:lnTo>
                    <a:pt x="442" y="1752"/>
                  </a:lnTo>
                  <a:lnTo>
                    <a:pt x="437" y="1834"/>
                  </a:lnTo>
                  <a:lnTo>
                    <a:pt x="434" y="1919"/>
                  </a:lnTo>
                  <a:lnTo>
                    <a:pt x="432" y="2006"/>
                  </a:lnTo>
                  <a:lnTo>
                    <a:pt x="432" y="2092"/>
                  </a:lnTo>
                  <a:lnTo>
                    <a:pt x="434" y="2176"/>
                  </a:lnTo>
                  <a:lnTo>
                    <a:pt x="435" y="2216"/>
                  </a:lnTo>
                  <a:lnTo>
                    <a:pt x="437" y="2256"/>
                  </a:lnTo>
                  <a:lnTo>
                    <a:pt x="441" y="2293"/>
                  </a:lnTo>
                  <a:lnTo>
                    <a:pt x="444" y="2331"/>
                  </a:lnTo>
                  <a:lnTo>
                    <a:pt x="448" y="2364"/>
                  </a:lnTo>
                  <a:lnTo>
                    <a:pt x="454" y="2397"/>
                  </a:lnTo>
                  <a:lnTo>
                    <a:pt x="459" y="2426"/>
                  </a:lnTo>
                  <a:lnTo>
                    <a:pt x="466" y="2454"/>
                  </a:lnTo>
                  <a:lnTo>
                    <a:pt x="466" y="2454"/>
                  </a:lnTo>
                  <a:lnTo>
                    <a:pt x="473" y="2485"/>
                  </a:lnTo>
                  <a:lnTo>
                    <a:pt x="482" y="2524"/>
                  </a:lnTo>
                  <a:lnTo>
                    <a:pt x="502" y="2628"/>
                  </a:lnTo>
                  <a:lnTo>
                    <a:pt x="524" y="2760"/>
                  </a:lnTo>
                  <a:lnTo>
                    <a:pt x="549" y="2913"/>
                  </a:lnTo>
                  <a:lnTo>
                    <a:pt x="805" y="1724"/>
                  </a:lnTo>
                  <a:lnTo>
                    <a:pt x="629" y="818"/>
                  </a:lnTo>
                  <a:close/>
                </a:path>
              </a:pathLst>
            </a:custGeom>
            <a:solidFill>
              <a:srgbClr val="4E8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2560839" y="2881292"/>
              <a:ext cx="435131" cy="1225238"/>
            </a:xfrm>
            <a:custGeom>
              <a:avLst/>
              <a:gdLst>
                <a:gd name="T0" fmla="*/ 557 w 1594"/>
                <a:gd name="T1" fmla="*/ 2265 h 4492"/>
                <a:gd name="T2" fmla="*/ 572 w 1594"/>
                <a:gd name="T3" fmla="*/ 2301 h 4492"/>
                <a:gd name="T4" fmla="*/ 583 w 1594"/>
                <a:gd name="T5" fmla="*/ 2341 h 4492"/>
                <a:gd name="T6" fmla="*/ 590 w 1594"/>
                <a:gd name="T7" fmla="*/ 2387 h 4492"/>
                <a:gd name="T8" fmla="*/ 592 w 1594"/>
                <a:gd name="T9" fmla="*/ 2436 h 4492"/>
                <a:gd name="T10" fmla="*/ 591 w 1594"/>
                <a:gd name="T11" fmla="*/ 2487 h 4492"/>
                <a:gd name="T12" fmla="*/ 582 w 1594"/>
                <a:gd name="T13" fmla="*/ 2598 h 4492"/>
                <a:gd name="T14" fmla="*/ 561 w 1594"/>
                <a:gd name="T15" fmla="*/ 2771 h 4492"/>
                <a:gd name="T16" fmla="*/ 549 w 1594"/>
                <a:gd name="T17" fmla="*/ 2885 h 4492"/>
                <a:gd name="T18" fmla="*/ 546 w 1594"/>
                <a:gd name="T19" fmla="*/ 2965 h 4492"/>
                <a:gd name="T20" fmla="*/ 547 w 1594"/>
                <a:gd name="T21" fmla="*/ 3015 h 4492"/>
                <a:gd name="T22" fmla="*/ 553 w 1594"/>
                <a:gd name="T23" fmla="*/ 3061 h 4492"/>
                <a:gd name="T24" fmla="*/ 557 w 1594"/>
                <a:gd name="T25" fmla="*/ 3083 h 4492"/>
                <a:gd name="T26" fmla="*/ 580 w 1594"/>
                <a:gd name="T27" fmla="*/ 3209 h 4492"/>
                <a:gd name="T28" fmla="*/ 612 w 1594"/>
                <a:gd name="T29" fmla="*/ 3399 h 4492"/>
                <a:gd name="T30" fmla="*/ 682 w 1594"/>
                <a:gd name="T31" fmla="*/ 3872 h 4492"/>
                <a:gd name="T32" fmla="*/ 771 w 1594"/>
                <a:gd name="T33" fmla="*/ 4492 h 4492"/>
                <a:gd name="T34" fmla="*/ 776 w 1594"/>
                <a:gd name="T35" fmla="*/ 4419 h 4492"/>
                <a:gd name="T36" fmla="*/ 812 w 1594"/>
                <a:gd name="T37" fmla="*/ 3946 h 4492"/>
                <a:gd name="T38" fmla="*/ 841 w 1594"/>
                <a:gd name="T39" fmla="*/ 3620 h 4492"/>
                <a:gd name="T40" fmla="*/ 876 w 1594"/>
                <a:gd name="T41" fmla="*/ 3281 h 4492"/>
                <a:gd name="T42" fmla="*/ 914 w 1594"/>
                <a:gd name="T43" fmla="*/ 2968 h 4492"/>
                <a:gd name="T44" fmla="*/ 934 w 1594"/>
                <a:gd name="T45" fmla="*/ 2833 h 4492"/>
                <a:gd name="T46" fmla="*/ 955 w 1594"/>
                <a:gd name="T47" fmla="*/ 2719 h 4492"/>
                <a:gd name="T48" fmla="*/ 976 w 1594"/>
                <a:gd name="T49" fmla="*/ 2629 h 4492"/>
                <a:gd name="T50" fmla="*/ 992 w 1594"/>
                <a:gd name="T51" fmla="*/ 2580 h 4492"/>
                <a:gd name="T52" fmla="*/ 997 w 1594"/>
                <a:gd name="T53" fmla="*/ 2568 h 4492"/>
                <a:gd name="T54" fmla="*/ 1045 w 1594"/>
                <a:gd name="T55" fmla="*/ 2474 h 4492"/>
                <a:gd name="T56" fmla="*/ 1099 w 1594"/>
                <a:gd name="T57" fmla="*/ 2376 h 4492"/>
                <a:gd name="T58" fmla="*/ 1158 w 1594"/>
                <a:gd name="T59" fmla="*/ 2279 h 4492"/>
                <a:gd name="T60" fmla="*/ 1268 w 1594"/>
                <a:gd name="T61" fmla="*/ 2108 h 4492"/>
                <a:gd name="T62" fmla="*/ 1350 w 1594"/>
                <a:gd name="T63" fmla="*/ 1988 h 4492"/>
                <a:gd name="T64" fmla="*/ 1594 w 1594"/>
                <a:gd name="T65" fmla="*/ 0 h 4492"/>
                <a:gd name="T66" fmla="*/ 54 w 1594"/>
                <a:gd name="T67" fmla="*/ 768 h 4492"/>
                <a:gd name="T68" fmla="*/ 118 w 1594"/>
                <a:gd name="T69" fmla="*/ 977 h 4492"/>
                <a:gd name="T70" fmla="*/ 267 w 1594"/>
                <a:gd name="T71" fmla="*/ 1450 h 4492"/>
                <a:gd name="T72" fmla="*/ 353 w 1594"/>
                <a:gd name="T73" fmla="*/ 1714 h 4492"/>
                <a:gd name="T74" fmla="*/ 435 w 1594"/>
                <a:gd name="T75" fmla="*/ 1957 h 4492"/>
                <a:gd name="T76" fmla="*/ 506 w 1594"/>
                <a:gd name="T77" fmla="*/ 2151 h 4492"/>
                <a:gd name="T78" fmla="*/ 534 w 1594"/>
                <a:gd name="T79" fmla="*/ 2219 h 4492"/>
                <a:gd name="T80" fmla="*/ 557 w 1594"/>
                <a:gd name="T81" fmla="*/ 2265 h 4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4" h="4492">
                  <a:moveTo>
                    <a:pt x="557" y="2265"/>
                  </a:moveTo>
                  <a:lnTo>
                    <a:pt x="557" y="2265"/>
                  </a:lnTo>
                  <a:lnTo>
                    <a:pt x="566" y="2282"/>
                  </a:lnTo>
                  <a:lnTo>
                    <a:pt x="572" y="2301"/>
                  </a:lnTo>
                  <a:lnTo>
                    <a:pt x="579" y="2320"/>
                  </a:lnTo>
                  <a:lnTo>
                    <a:pt x="583" y="2341"/>
                  </a:lnTo>
                  <a:lnTo>
                    <a:pt x="588" y="2364"/>
                  </a:lnTo>
                  <a:lnTo>
                    <a:pt x="590" y="2387"/>
                  </a:lnTo>
                  <a:lnTo>
                    <a:pt x="592" y="2411"/>
                  </a:lnTo>
                  <a:lnTo>
                    <a:pt x="592" y="2436"/>
                  </a:lnTo>
                  <a:lnTo>
                    <a:pt x="592" y="2461"/>
                  </a:lnTo>
                  <a:lnTo>
                    <a:pt x="591" y="2487"/>
                  </a:lnTo>
                  <a:lnTo>
                    <a:pt x="588" y="2542"/>
                  </a:lnTo>
                  <a:lnTo>
                    <a:pt x="582" y="2598"/>
                  </a:lnTo>
                  <a:lnTo>
                    <a:pt x="576" y="2655"/>
                  </a:lnTo>
                  <a:lnTo>
                    <a:pt x="561" y="2771"/>
                  </a:lnTo>
                  <a:lnTo>
                    <a:pt x="555" y="2828"/>
                  </a:lnTo>
                  <a:lnTo>
                    <a:pt x="549" y="2885"/>
                  </a:lnTo>
                  <a:lnTo>
                    <a:pt x="546" y="2939"/>
                  </a:lnTo>
                  <a:lnTo>
                    <a:pt x="546" y="2965"/>
                  </a:lnTo>
                  <a:lnTo>
                    <a:pt x="546" y="2990"/>
                  </a:lnTo>
                  <a:lnTo>
                    <a:pt x="547" y="3015"/>
                  </a:lnTo>
                  <a:lnTo>
                    <a:pt x="549" y="3038"/>
                  </a:lnTo>
                  <a:lnTo>
                    <a:pt x="553" y="3061"/>
                  </a:lnTo>
                  <a:lnTo>
                    <a:pt x="557" y="3083"/>
                  </a:lnTo>
                  <a:lnTo>
                    <a:pt x="557" y="3083"/>
                  </a:lnTo>
                  <a:lnTo>
                    <a:pt x="567" y="3136"/>
                  </a:lnTo>
                  <a:lnTo>
                    <a:pt x="580" y="3209"/>
                  </a:lnTo>
                  <a:lnTo>
                    <a:pt x="595" y="3297"/>
                  </a:lnTo>
                  <a:lnTo>
                    <a:pt x="612" y="3399"/>
                  </a:lnTo>
                  <a:lnTo>
                    <a:pt x="646" y="3628"/>
                  </a:lnTo>
                  <a:lnTo>
                    <a:pt x="682" y="3872"/>
                  </a:lnTo>
                  <a:lnTo>
                    <a:pt x="744" y="4304"/>
                  </a:lnTo>
                  <a:lnTo>
                    <a:pt x="771" y="4492"/>
                  </a:lnTo>
                  <a:lnTo>
                    <a:pt x="771" y="4492"/>
                  </a:lnTo>
                  <a:lnTo>
                    <a:pt x="776" y="4419"/>
                  </a:lnTo>
                  <a:lnTo>
                    <a:pt x="790" y="4225"/>
                  </a:lnTo>
                  <a:lnTo>
                    <a:pt x="812" y="3946"/>
                  </a:lnTo>
                  <a:lnTo>
                    <a:pt x="826" y="3786"/>
                  </a:lnTo>
                  <a:lnTo>
                    <a:pt x="841" y="3620"/>
                  </a:lnTo>
                  <a:lnTo>
                    <a:pt x="858" y="3450"/>
                  </a:lnTo>
                  <a:lnTo>
                    <a:pt x="876" y="3281"/>
                  </a:lnTo>
                  <a:lnTo>
                    <a:pt x="895" y="3120"/>
                  </a:lnTo>
                  <a:lnTo>
                    <a:pt x="914" y="2968"/>
                  </a:lnTo>
                  <a:lnTo>
                    <a:pt x="924" y="2899"/>
                  </a:lnTo>
                  <a:lnTo>
                    <a:pt x="934" y="2833"/>
                  </a:lnTo>
                  <a:lnTo>
                    <a:pt x="945" y="2774"/>
                  </a:lnTo>
                  <a:lnTo>
                    <a:pt x="955" y="2719"/>
                  </a:lnTo>
                  <a:lnTo>
                    <a:pt x="965" y="2670"/>
                  </a:lnTo>
                  <a:lnTo>
                    <a:pt x="976" y="2629"/>
                  </a:lnTo>
                  <a:lnTo>
                    <a:pt x="986" y="2594"/>
                  </a:lnTo>
                  <a:lnTo>
                    <a:pt x="992" y="2580"/>
                  </a:lnTo>
                  <a:lnTo>
                    <a:pt x="997" y="2568"/>
                  </a:lnTo>
                  <a:lnTo>
                    <a:pt x="997" y="2568"/>
                  </a:lnTo>
                  <a:lnTo>
                    <a:pt x="1020" y="2521"/>
                  </a:lnTo>
                  <a:lnTo>
                    <a:pt x="1045" y="2474"/>
                  </a:lnTo>
                  <a:lnTo>
                    <a:pt x="1072" y="2425"/>
                  </a:lnTo>
                  <a:lnTo>
                    <a:pt x="1099" y="2376"/>
                  </a:lnTo>
                  <a:lnTo>
                    <a:pt x="1129" y="2327"/>
                  </a:lnTo>
                  <a:lnTo>
                    <a:pt x="1158" y="2279"/>
                  </a:lnTo>
                  <a:lnTo>
                    <a:pt x="1216" y="2188"/>
                  </a:lnTo>
                  <a:lnTo>
                    <a:pt x="1268" y="2108"/>
                  </a:lnTo>
                  <a:lnTo>
                    <a:pt x="1311" y="2045"/>
                  </a:lnTo>
                  <a:lnTo>
                    <a:pt x="1350" y="1988"/>
                  </a:lnTo>
                  <a:lnTo>
                    <a:pt x="1350" y="944"/>
                  </a:lnTo>
                  <a:lnTo>
                    <a:pt x="1594" y="0"/>
                  </a:lnTo>
                  <a:lnTo>
                    <a:pt x="0" y="0"/>
                  </a:lnTo>
                  <a:lnTo>
                    <a:pt x="54" y="768"/>
                  </a:lnTo>
                  <a:lnTo>
                    <a:pt x="54" y="768"/>
                  </a:lnTo>
                  <a:lnTo>
                    <a:pt x="118" y="977"/>
                  </a:lnTo>
                  <a:lnTo>
                    <a:pt x="186" y="1195"/>
                  </a:lnTo>
                  <a:lnTo>
                    <a:pt x="267" y="1450"/>
                  </a:lnTo>
                  <a:lnTo>
                    <a:pt x="310" y="1583"/>
                  </a:lnTo>
                  <a:lnTo>
                    <a:pt x="353" y="1714"/>
                  </a:lnTo>
                  <a:lnTo>
                    <a:pt x="396" y="1840"/>
                  </a:lnTo>
                  <a:lnTo>
                    <a:pt x="435" y="1957"/>
                  </a:lnTo>
                  <a:lnTo>
                    <a:pt x="473" y="2061"/>
                  </a:lnTo>
                  <a:lnTo>
                    <a:pt x="506" y="2151"/>
                  </a:lnTo>
                  <a:lnTo>
                    <a:pt x="521" y="2188"/>
                  </a:lnTo>
                  <a:lnTo>
                    <a:pt x="534" y="2219"/>
                  </a:lnTo>
                  <a:lnTo>
                    <a:pt x="546" y="2245"/>
                  </a:lnTo>
                  <a:lnTo>
                    <a:pt x="557" y="2265"/>
                  </a:lnTo>
                  <a:lnTo>
                    <a:pt x="557" y="2265"/>
                  </a:lnTo>
                  <a:close/>
                </a:path>
              </a:pathLst>
            </a:custGeom>
            <a:solidFill>
              <a:srgbClr val="4E8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3388570" y="2936910"/>
              <a:ext cx="494021" cy="837546"/>
            </a:xfrm>
            <a:custGeom>
              <a:avLst/>
              <a:gdLst>
                <a:gd name="T0" fmla="*/ 867 w 1812"/>
                <a:gd name="T1" fmla="*/ 0 h 3071"/>
                <a:gd name="T2" fmla="*/ 0 w 1812"/>
                <a:gd name="T3" fmla="*/ 2278 h 3071"/>
                <a:gd name="T4" fmla="*/ 0 w 1812"/>
                <a:gd name="T5" fmla="*/ 3071 h 3071"/>
                <a:gd name="T6" fmla="*/ 1812 w 1812"/>
                <a:gd name="T7" fmla="*/ 0 h 3071"/>
                <a:gd name="T8" fmla="*/ 867 w 1812"/>
                <a:gd name="T9" fmla="*/ 0 h 3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2" h="3071">
                  <a:moveTo>
                    <a:pt x="867" y="0"/>
                  </a:moveTo>
                  <a:lnTo>
                    <a:pt x="0" y="2278"/>
                  </a:lnTo>
                  <a:lnTo>
                    <a:pt x="0" y="3071"/>
                  </a:lnTo>
                  <a:lnTo>
                    <a:pt x="1812" y="0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4E8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3848238" y="2881292"/>
              <a:ext cx="880077" cy="1406815"/>
            </a:xfrm>
            <a:custGeom>
              <a:avLst/>
              <a:gdLst>
                <a:gd name="T0" fmla="*/ 2240 w 3227"/>
                <a:gd name="T1" fmla="*/ 139 h 5160"/>
                <a:gd name="T2" fmla="*/ 2106 w 3227"/>
                <a:gd name="T3" fmla="*/ 338 h 5160"/>
                <a:gd name="T4" fmla="*/ 1884 w 3227"/>
                <a:gd name="T5" fmla="*/ 675 h 5160"/>
                <a:gd name="T6" fmla="*/ 1713 w 3227"/>
                <a:gd name="T7" fmla="*/ 941 h 5160"/>
                <a:gd name="T8" fmla="*/ 1543 w 3227"/>
                <a:gd name="T9" fmla="*/ 1210 h 5160"/>
                <a:gd name="T10" fmla="*/ 1394 w 3227"/>
                <a:gd name="T11" fmla="*/ 1458 h 5160"/>
                <a:gd name="T12" fmla="*/ 1332 w 3227"/>
                <a:gd name="T13" fmla="*/ 1567 h 5160"/>
                <a:gd name="T14" fmla="*/ 1282 w 3227"/>
                <a:gd name="T15" fmla="*/ 1661 h 5160"/>
                <a:gd name="T16" fmla="*/ 1246 w 3227"/>
                <a:gd name="T17" fmla="*/ 1737 h 5160"/>
                <a:gd name="T18" fmla="*/ 1231 w 3227"/>
                <a:gd name="T19" fmla="*/ 1775 h 5160"/>
                <a:gd name="T20" fmla="*/ 1192 w 3227"/>
                <a:gd name="T21" fmla="*/ 1883 h 5160"/>
                <a:gd name="T22" fmla="*/ 1114 w 3227"/>
                <a:gd name="T23" fmla="*/ 2111 h 5160"/>
                <a:gd name="T24" fmla="*/ 905 w 3227"/>
                <a:gd name="T25" fmla="*/ 2752 h 5160"/>
                <a:gd name="T26" fmla="*/ 736 w 3227"/>
                <a:gd name="T27" fmla="*/ 3264 h 5160"/>
                <a:gd name="T28" fmla="*/ 553 w 3227"/>
                <a:gd name="T29" fmla="*/ 3798 h 5160"/>
                <a:gd name="T30" fmla="*/ 460 w 3227"/>
                <a:gd name="T31" fmla="*/ 4063 h 5160"/>
                <a:gd name="T32" fmla="*/ 365 w 3227"/>
                <a:gd name="T33" fmla="*/ 4319 h 5160"/>
                <a:gd name="T34" fmla="*/ 270 w 3227"/>
                <a:gd name="T35" fmla="*/ 4561 h 5160"/>
                <a:gd name="T36" fmla="*/ 178 w 3227"/>
                <a:gd name="T37" fmla="*/ 4785 h 5160"/>
                <a:gd name="T38" fmla="*/ 87 w 3227"/>
                <a:gd name="T39" fmla="*/ 4985 h 5160"/>
                <a:gd name="T40" fmla="*/ 22 w 3227"/>
                <a:gd name="T41" fmla="*/ 5119 h 5160"/>
                <a:gd name="T42" fmla="*/ 0 w 3227"/>
                <a:gd name="T43" fmla="*/ 5160 h 5160"/>
                <a:gd name="T44" fmla="*/ 565 w 3227"/>
                <a:gd name="T45" fmla="*/ 4246 h 5160"/>
                <a:gd name="T46" fmla="*/ 1067 w 3227"/>
                <a:gd name="T47" fmla="*/ 3426 h 5160"/>
                <a:gd name="T48" fmla="*/ 1429 w 3227"/>
                <a:gd name="T49" fmla="*/ 2828 h 5160"/>
                <a:gd name="T50" fmla="*/ 1536 w 3227"/>
                <a:gd name="T51" fmla="*/ 2649 h 5160"/>
                <a:gd name="T52" fmla="*/ 1727 w 3227"/>
                <a:gd name="T53" fmla="*/ 2332 h 5160"/>
                <a:gd name="T54" fmla="*/ 1952 w 3227"/>
                <a:gd name="T55" fmla="*/ 1971 h 5160"/>
                <a:gd name="T56" fmla="*/ 2196 w 3227"/>
                <a:gd name="T57" fmla="*/ 1586 h 5160"/>
                <a:gd name="T58" fmla="*/ 2687 w 3227"/>
                <a:gd name="T59" fmla="*/ 826 h 5160"/>
                <a:gd name="T60" fmla="*/ 3091 w 3227"/>
                <a:gd name="T61" fmla="*/ 207 h 5160"/>
                <a:gd name="T62" fmla="*/ 2597 w 3227"/>
                <a:gd name="T63" fmla="*/ 0 h 5160"/>
                <a:gd name="T64" fmla="*/ 2533 w 3227"/>
                <a:gd name="T65" fmla="*/ 16 h 5160"/>
                <a:gd name="T66" fmla="*/ 2416 w 3227"/>
                <a:gd name="T67" fmla="*/ 49 h 5160"/>
                <a:gd name="T68" fmla="*/ 2343 w 3227"/>
                <a:gd name="T69" fmla="*/ 75 h 5160"/>
                <a:gd name="T70" fmla="*/ 2302 w 3227"/>
                <a:gd name="T71" fmla="*/ 93 h 5160"/>
                <a:gd name="T72" fmla="*/ 2270 w 3227"/>
                <a:gd name="T73" fmla="*/ 111 h 5160"/>
                <a:gd name="T74" fmla="*/ 2248 w 3227"/>
                <a:gd name="T75" fmla="*/ 129 h 5160"/>
                <a:gd name="T76" fmla="*/ 2240 w 3227"/>
                <a:gd name="T77" fmla="*/ 139 h 5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27" h="5160">
                  <a:moveTo>
                    <a:pt x="2240" y="139"/>
                  </a:moveTo>
                  <a:lnTo>
                    <a:pt x="2240" y="139"/>
                  </a:lnTo>
                  <a:lnTo>
                    <a:pt x="2203" y="192"/>
                  </a:lnTo>
                  <a:lnTo>
                    <a:pt x="2106" y="338"/>
                  </a:lnTo>
                  <a:lnTo>
                    <a:pt x="1966" y="552"/>
                  </a:lnTo>
                  <a:lnTo>
                    <a:pt x="1884" y="675"/>
                  </a:lnTo>
                  <a:lnTo>
                    <a:pt x="1799" y="806"/>
                  </a:lnTo>
                  <a:lnTo>
                    <a:pt x="1713" y="941"/>
                  </a:lnTo>
                  <a:lnTo>
                    <a:pt x="1627" y="1076"/>
                  </a:lnTo>
                  <a:lnTo>
                    <a:pt x="1543" y="1210"/>
                  </a:lnTo>
                  <a:lnTo>
                    <a:pt x="1465" y="1338"/>
                  </a:lnTo>
                  <a:lnTo>
                    <a:pt x="1394" y="1458"/>
                  </a:lnTo>
                  <a:lnTo>
                    <a:pt x="1361" y="1515"/>
                  </a:lnTo>
                  <a:lnTo>
                    <a:pt x="1332" y="1567"/>
                  </a:lnTo>
                  <a:lnTo>
                    <a:pt x="1306" y="1616"/>
                  </a:lnTo>
                  <a:lnTo>
                    <a:pt x="1282" y="1661"/>
                  </a:lnTo>
                  <a:lnTo>
                    <a:pt x="1262" y="1701"/>
                  </a:lnTo>
                  <a:lnTo>
                    <a:pt x="1246" y="1737"/>
                  </a:lnTo>
                  <a:lnTo>
                    <a:pt x="1246" y="1737"/>
                  </a:lnTo>
                  <a:lnTo>
                    <a:pt x="1231" y="1775"/>
                  </a:lnTo>
                  <a:lnTo>
                    <a:pt x="1212" y="1824"/>
                  </a:lnTo>
                  <a:lnTo>
                    <a:pt x="1192" y="1883"/>
                  </a:lnTo>
                  <a:lnTo>
                    <a:pt x="1168" y="1950"/>
                  </a:lnTo>
                  <a:lnTo>
                    <a:pt x="1114" y="2111"/>
                  </a:lnTo>
                  <a:lnTo>
                    <a:pt x="1051" y="2302"/>
                  </a:lnTo>
                  <a:lnTo>
                    <a:pt x="905" y="2752"/>
                  </a:lnTo>
                  <a:lnTo>
                    <a:pt x="822" y="3003"/>
                  </a:lnTo>
                  <a:lnTo>
                    <a:pt x="736" y="3264"/>
                  </a:lnTo>
                  <a:lnTo>
                    <a:pt x="646" y="3530"/>
                  </a:lnTo>
                  <a:lnTo>
                    <a:pt x="553" y="3798"/>
                  </a:lnTo>
                  <a:lnTo>
                    <a:pt x="507" y="3931"/>
                  </a:lnTo>
                  <a:lnTo>
                    <a:pt x="460" y="4063"/>
                  </a:lnTo>
                  <a:lnTo>
                    <a:pt x="412" y="4193"/>
                  </a:lnTo>
                  <a:lnTo>
                    <a:pt x="365" y="4319"/>
                  </a:lnTo>
                  <a:lnTo>
                    <a:pt x="317" y="4442"/>
                  </a:lnTo>
                  <a:lnTo>
                    <a:pt x="270" y="4561"/>
                  </a:lnTo>
                  <a:lnTo>
                    <a:pt x="224" y="4675"/>
                  </a:lnTo>
                  <a:lnTo>
                    <a:pt x="178" y="4785"/>
                  </a:lnTo>
                  <a:lnTo>
                    <a:pt x="132" y="4888"/>
                  </a:lnTo>
                  <a:lnTo>
                    <a:pt x="87" y="4985"/>
                  </a:lnTo>
                  <a:lnTo>
                    <a:pt x="44" y="5077"/>
                  </a:lnTo>
                  <a:lnTo>
                    <a:pt x="22" y="5119"/>
                  </a:lnTo>
                  <a:lnTo>
                    <a:pt x="0" y="5160"/>
                  </a:lnTo>
                  <a:lnTo>
                    <a:pt x="0" y="5160"/>
                  </a:lnTo>
                  <a:lnTo>
                    <a:pt x="164" y="4895"/>
                  </a:lnTo>
                  <a:lnTo>
                    <a:pt x="565" y="4246"/>
                  </a:lnTo>
                  <a:lnTo>
                    <a:pt x="812" y="3844"/>
                  </a:lnTo>
                  <a:lnTo>
                    <a:pt x="1067" y="3426"/>
                  </a:lnTo>
                  <a:lnTo>
                    <a:pt x="1315" y="3019"/>
                  </a:lnTo>
                  <a:lnTo>
                    <a:pt x="1429" y="2828"/>
                  </a:lnTo>
                  <a:lnTo>
                    <a:pt x="1536" y="2649"/>
                  </a:lnTo>
                  <a:lnTo>
                    <a:pt x="1536" y="2649"/>
                  </a:lnTo>
                  <a:lnTo>
                    <a:pt x="1626" y="2497"/>
                  </a:lnTo>
                  <a:lnTo>
                    <a:pt x="1727" y="2332"/>
                  </a:lnTo>
                  <a:lnTo>
                    <a:pt x="1836" y="2156"/>
                  </a:lnTo>
                  <a:lnTo>
                    <a:pt x="1952" y="1971"/>
                  </a:lnTo>
                  <a:lnTo>
                    <a:pt x="2073" y="1781"/>
                  </a:lnTo>
                  <a:lnTo>
                    <a:pt x="2196" y="1586"/>
                  </a:lnTo>
                  <a:lnTo>
                    <a:pt x="2445" y="1199"/>
                  </a:lnTo>
                  <a:lnTo>
                    <a:pt x="2687" y="826"/>
                  </a:lnTo>
                  <a:lnTo>
                    <a:pt x="2906" y="489"/>
                  </a:lnTo>
                  <a:lnTo>
                    <a:pt x="3091" y="207"/>
                  </a:lnTo>
                  <a:lnTo>
                    <a:pt x="3227" y="0"/>
                  </a:lnTo>
                  <a:lnTo>
                    <a:pt x="2597" y="0"/>
                  </a:lnTo>
                  <a:lnTo>
                    <a:pt x="2597" y="0"/>
                  </a:lnTo>
                  <a:lnTo>
                    <a:pt x="2533" y="16"/>
                  </a:lnTo>
                  <a:lnTo>
                    <a:pt x="2472" y="32"/>
                  </a:lnTo>
                  <a:lnTo>
                    <a:pt x="2416" y="49"/>
                  </a:lnTo>
                  <a:lnTo>
                    <a:pt x="2365" y="66"/>
                  </a:lnTo>
                  <a:lnTo>
                    <a:pt x="2343" y="75"/>
                  </a:lnTo>
                  <a:lnTo>
                    <a:pt x="2321" y="85"/>
                  </a:lnTo>
                  <a:lnTo>
                    <a:pt x="2302" y="93"/>
                  </a:lnTo>
                  <a:lnTo>
                    <a:pt x="2285" y="102"/>
                  </a:lnTo>
                  <a:lnTo>
                    <a:pt x="2270" y="111"/>
                  </a:lnTo>
                  <a:lnTo>
                    <a:pt x="2258" y="121"/>
                  </a:lnTo>
                  <a:lnTo>
                    <a:pt x="2248" y="129"/>
                  </a:lnTo>
                  <a:lnTo>
                    <a:pt x="2240" y="139"/>
                  </a:lnTo>
                  <a:lnTo>
                    <a:pt x="2240" y="139"/>
                  </a:lnTo>
                  <a:close/>
                </a:path>
              </a:pathLst>
            </a:custGeom>
            <a:solidFill>
              <a:srgbClr val="4E8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4617079" y="2881292"/>
              <a:ext cx="497293" cy="533281"/>
            </a:xfrm>
            <a:custGeom>
              <a:avLst/>
              <a:gdLst>
                <a:gd name="T0" fmla="*/ 1824 w 1824"/>
                <a:gd name="T1" fmla="*/ 0 h 1950"/>
                <a:gd name="T2" fmla="*/ 1144 w 1824"/>
                <a:gd name="T3" fmla="*/ 0 h 1950"/>
                <a:gd name="T4" fmla="*/ 0 w 1824"/>
                <a:gd name="T5" fmla="*/ 1950 h 1950"/>
                <a:gd name="T6" fmla="*/ 1824 w 1824"/>
                <a:gd name="T7" fmla="*/ 0 h 1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4" h="1950">
                  <a:moveTo>
                    <a:pt x="1824" y="0"/>
                  </a:moveTo>
                  <a:lnTo>
                    <a:pt x="1144" y="0"/>
                  </a:lnTo>
                  <a:lnTo>
                    <a:pt x="0" y="1950"/>
                  </a:lnTo>
                  <a:lnTo>
                    <a:pt x="1824" y="0"/>
                  </a:lnTo>
                  <a:close/>
                </a:path>
              </a:pathLst>
            </a:custGeom>
            <a:solidFill>
              <a:srgbClr val="4E8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2202591" y="4356812"/>
              <a:ext cx="482571" cy="680506"/>
            </a:xfrm>
            <a:custGeom>
              <a:avLst/>
              <a:gdLst>
                <a:gd name="T0" fmla="*/ 0 w 1774"/>
                <a:gd name="T1" fmla="*/ 0 h 2492"/>
                <a:gd name="T2" fmla="*/ 0 w 1774"/>
                <a:gd name="T3" fmla="*/ 37 h 2492"/>
                <a:gd name="T4" fmla="*/ 75 w 1774"/>
                <a:gd name="T5" fmla="*/ 428 h 2492"/>
                <a:gd name="T6" fmla="*/ 466 w 1774"/>
                <a:gd name="T7" fmla="*/ 541 h 2492"/>
                <a:gd name="T8" fmla="*/ 1774 w 1774"/>
                <a:gd name="T9" fmla="*/ 2492 h 2492"/>
                <a:gd name="T10" fmla="*/ 743 w 1774"/>
                <a:gd name="T11" fmla="*/ 37 h 2492"/>
                <a:gd name="T12" fmla="*/ 0 w 1774"/>
                <a:gd name="T13" fmla="*/ 0 h 2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4" h="2492">
                  <a:moveTo>
                    <a:pt x="0" y="0"/>
                  </a:moveTo>
                  <a:lnTo>
                    <a:pt x="0" y="37"/>
                  </a:lnTo>
                  <a:lnTo>
                    <a:pt x="75" y="428"/>
                  </a:lnTo>
                  <a:lnTo>
                    <a:pt x="466" y="541"/>
                  </a:lnTo>
                  <a:lnTo>
                    <a:pt x="1774" y="2492"/>
                  </a:lnTo>
                  <a:lnTo>
                    <a:pt x="743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E8FC5"/>
            </a:solidFill>
            <a:ln w="9525">
              <a:solidFill>
                <a:srgbClr val="4E8FC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2802942" y="4468049"/>
              <a:ext cx="397508" cy="1614566"/>
            </a:xfrm>
            <a:custGeom>
              <a:avLst/>
              <a:gdLst>
                <a:gd name="T0" fmla="*/ 0 w 1459"/>
                <a:gd name="T1" fmla="*/ 0 h 5927"/>
                <a:gd name="T2" fmla="*/ 868 w 1459"/>
                <a:gd name="T3" fmla="*/ 2454 h 5927"/>
                <a:gd name="T4" fmla="*/ 138 w 1459"/>
                <a:gd name="T5" fmla="*/ 3623 h 5927"/>
                <a:gd name="T6" fmla="*/ 742 w 1459"/>
                <a:gd name="T7" fmla="*/ 5927 h 5927"/>
                <a:gd name="T8" fmla="*/ 742 w 1459"/>
                <a:gd name="T9" fmla="*/ 4756 h 5927"/>
                <a:gd name="T10" fmla="*/ 1459 w 1459"/>
                <a:gd name="T11" fmla="*/ 2780 h 5927"/>
                <a:gd name="T12" fmla="*/ 1346 w 1459"/>
                <a:gd name="T13" fmla="*/ 1459 h 5927"/>
                <a:gd name="T14" fmla="*/ 0 w 1459"/>
                <a:gd name="T15" fmla="*/ 0 h 5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9" h="5927">
                  <a:moveTo>
                    <a:pt x="0" y="0"/>
                  </a:moveTo>
                  <a:lnTo>
                    <a:pt x="868" y="2454"/>
                  </a:lnTo>
                  <a:lnTo>
                    <a:pt x="138" y="3623"/>
                  </a:lnTo>
                  <a:lnTo>
                    <a:pt x="742" y="5927"/>
                  </a:lnTo>
                  <a:lnTo>
                    <a:pt x="742" y="4756"/>
                  </a:lnTo>
                  <a:lnTo>
                    <a:pt x="1459" y="2780"/>
                  </a:lnTo>
                  <a:lnTo>
                    <a:pt x="1346" y="14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E8FC5"/>
            </a:solidFill>
            <a:ln w="28575">
              <a:solidFill>
                <a:srgbClr val="4E8FC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3447460" y="4078721"/>
              <a:ext cx="356611" cy="999494"/>
            </a:xfrm>
            <a:custGeom>
              <a:avLst/>
              <a:gdLst>
                <a:gd name="T0" fmla="*/ 0 w 1308"/>
                <a:gd name="T1" fmla="*/ 0 h 3664"/>
                <a:gd name="T2" fmla="*/ 1205 w 1308"/>
                <a:gd name="T3" fmla="*/ 3664 h 3664"/>
                <a:gd name="T4" fmla="*/ 1208 w 1308"/>
                <a:gd name="T5" fmla="*/ 3661 h 3664"/>
                <a:gd name="T6" fmla="*/ 881 w 1308"/>
                <a:gd name="T7" fmla="*/ 1497 h 3664"/>
                <a:gd name="T8" fmla="*/ 1208 w 1308"/>
                <a:gd name="T9" fmla="*/ 2605 h 3664"/>
                <a:gd name="T10" fmla="*/ 1308 w 1308"/>
                <a:gd name="T11" fmla="*/ 2367 h 3664"/>
                <a:gd name="T12" fmla="*/ 1146 w 1308"/>
                <a:gd name="T13" fmla="*/ 1094 h 3664"/>
                <a:gd name="T14" fmla="*/ 0 w 1308"/>
                <a:gd name="T15" fmla="*/ 0 h 3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8" h="3664">
                  <a:moveTo>
                    <a:pt x="0" y="0"/>
                  </a:moveTo>
                  <a:lnTo>
                    <a:pt x="1205" y="3664"/>
                  </a:lnTo>
                  <a:lnTo>
                    <a:pt x="1208" y="3661"/>
                  </a:lnTo>
                  <a:lnTo>
                    <a:pt x="881" y="1497"/>
                  </a:lnTo>
                  <a:lnTo>
                    <a:pt x="1208" y="2605"/>
                  </a:lnTo>
                  <a:lnTo>
                    <a:pt x="1308" y="2367"/>
                  </a:lnTo>
                  <a:lnTo>
                    <a:pt x="1146" y="10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E8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</p:grpSp>
      <p:sp>
        <p:nvSpPr>
          <p:cNvPr id="28" name="Ellipse 45"/>
          <p:cNvSpPr/>
          <p:nvPr/>
        </p:nvSpPr>
        <p:spPr>
          <a:xfrm>
            <a:off x="3236438" y="1102607"/>
            <a:ext cx="45719" cy="4571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Ellipse 46"/>
          <p:cNvSpPr/>
          <p:nvPr/>
        </p:nvSpPr>
        <p:spPr>
          <a:xfrm>
            <a:off x="5684710" y="1102607"/>
            <a:ext cx="45719" cy="4571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30" name="Connecteur droit 49"/>
          <p:cNvCxnSpPr/>
          <p:nvPr/>
        </p:nvCxnSpPr>
        <p:spPr>
          <a:xfrm>
            <a:off x="3763306" y="3336661"/>
            <a:ext cx="1700792" cy="934256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51"/>
          <p:cNvCxnSpPr/>
          <p:nvPr/>
        </p:nvCxnSpPr>
        <p:spPr>
          <a:xfrm flipV="1">
            <a:off x="4624537" y="1844248"/>
            <a:ext cx="1027324" cy="1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ZoneTexte 69"/>
          <p:cNvSpPr txBox="1"/>
          <p:nvPr/>
        </p:nvSpPr>
        <p:spPr>
          <a:xfrm>
            <a:off x="5670177" y="1533391"/>
            <a:ext cx="35932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accent2">
                    <a:lumMod val="75000"/>
                  </a:schemeClr>
                </a:solidFill>
              </a:rPr>
              <a:t>O</a:t>
            </a:r>
            <a:r>
              <a:rPr lang="fr-FR" sz="2800" b="1" dirty="0" smtClean="0">
                <a:solidFill>
                  <a:schemeClr val="accent2">
                    <a:lumMod val="75000"/>
                  </a:schemeClr>
                </a:solidFill>
              </a:rPr>
              <a:t>bjective reality</a:t>
            </a:r>
            <a:endParaRPr lang="fr-FR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2" name="Freeform 41"/>
          <p:cNvSpPr/>
          <p:nvPr/>
        </p:nvSpPr>
        <p:spPr>
          <a:xfrm>
            <a:off x="4704450" y="-40185"/>
            <a:ext cx="4439550" cy="1385427"/>
          </a:xfrm>
          <a:custGeom>
            <a:avLst/>
            <a:gdLst>
              <a:gd name="connsiteX0" fmla="*/ 77408 w 5647766"/>
              <a:gd name="connsiteY0" fmla="*/ 0 h 3283418"/>
              <a:gd name="connsiteX1" fmla="*/ 5570358 w 5647766"/>
              <a:gd name="connsiteY1" fmla="*/ 0 h 3283418"/>
              <a:gd name="connsiteX2" fmla="*/ 5590395 w 5647766"/>
              <a:gd name="connsiteY2" fmla="*/ 73718 h 3283418"/>
              <a:gd name="connsiteX3" fmla="*/ 5647766 w 5647766"/>
              <a:gd name="connsiteY3" fmla="*/ 612085 h 3283418"/>
              <a:gd name="connsiteX4" fmla="*/ 2823883 w 5647766"/>
              <a:gd name="connsiteY4" fmla="*/ 3283418 h 3283418"/>
              <a:gd name="connsiteX5" fmla="*/ 0 w 5647766"/>
              <a:gd name="connsiteY5" fmla="*/ 612085 h 3283418"/>
              <a:gd name="connsiteX6" fmla="*/ 57371 w 5647766"/>
              <a:gd name="connsiteY6" fmla="*/ 73718 h 3283418"/>
              <a:gd name="connsiteX7" fmla="*/ 77408 w 5647766"/>
              <a:gd name="connsiteY7" fmla="*/ 0 h 3283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7766" h="3283418">
                <a:moveTo>
                  <a:pt x="77408" y="0"/>
                </a:moveTo>
                <a:lnTo>
                  <a:pt x="5570358" y="0"/>
                </a:lnTo>
                <a:lnTo>
                  <a:pt x="5590395" y="73718"/>
                </a:lnTo>
                <a:cubicBezTo>
                  <a:pt x="5628011" y="247616"/>
                  <a:pt x="5647766" y="427668"/>
                  <a:pt x="5647766" y="612085"/>
                </a:cubicBezTo>
                <a:cubicBezTo>
                  <a:pt x="5647766" y="2087421"/>
                  <a:pt x="4383471" y="3283418"/>
                  <a:pt x="2823883" y="3283418"/>
                </a:cubicBezTo>
                <a:cubicBezTo>
                  <a:pt x="1264295" y="3283418"/>
                  <a:pt x="0" y="2087421"/>
                  <a:pt x="0" y="612085"/>
                </a:cubicBezTo>
                <a:cubicBezTo>
                  <a:pt x="0" y="427668"/>
                  <a:pt x="19755" y="247616"/>
                  <a:pt x="57371" y="73718"/>
                </a:cubicBezTo>
                <a:lnTo>
                  <a:pt x="77408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Context: </a:t>
            </a: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</a:rPr>
              <a:t>Perceptions vs</a:t>
            </a:r>
          </a:p>
          <a:p>
            <a:pPr algn="ctr"/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r</a:t>
            </a: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</a:rPr>
              <a:t>eality</a:t>
            </a:r>
            <a:endParaRPr lang="en-ZA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44" name="Connecteur droit 49"/>
          <p:cNvCxnSpPr>
            <a:endCxn id="41" idx="1"/>
          </p:cNvCxnSpPr>
          <p:nvPr/>
        </p:nvCxnSpPr>
        <p:spPr>
          <a:xfrm>
            <a:off x="3770086" y="3333449"/>
            <a:ext cx="2236687" cy="2309282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Ellipse 61"/>
          <p:cNvSpPr/>
          <p:nvPr/>
        </p:nvSpPr>
        <p:spPr>
          <a:xfrm>
            <a:off x="6633417" y="3008055"/>
            <a:ext cx="45719" cy="4571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Oval 32"/>
          <p:cNvSpPr/>
          <p:nvPr/>
        </p:nvSpPr>
        <p:spPr>
          <a:xfrm>
            <a:off x="5390070" y="3971086"/>
            <a:ext cx="1025784" cy="1025784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200" dirty="0"/>
          </a:p>
        </p:txBody>
      </p:sp>
      <p:sp>
        <p:nvSpPr>
          <p:cNvPr id="34" name="TextBox 33"/>
          <p:cNvSpPr txBox="1"/>
          <p:nvPr/>
        </p:nvSpPr>
        <p:spPr>
          <a:xfrm>
            <a:off x="5435217" y="4312084"/>
            <a:ext cx="951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Poverty</a:t>
            </a:r>
            <a:endParaRPr lang="en-ZA" b="1" dirty="0">
              <a:solidFill>
                <a:schemeClr val="bg1"/>
              </a:solidFill>
            </a:endParaRPr>
          </a:p>
        </p:txBody>
      </p:sp>
      <p:sp>
        <p:nvSpPr>
          <p:cNvPr id="38" name="Oval 37"/>
          <p:cNvSpPr/>
          <p:nvPr/>
        </p:nvSpPr>
        <p:spPr>
          <a:xfrm>
            <a:off x="6791378" y="2995663"/>
            <a:ext cx="1025784" cy="1025784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200" dirty="0"/>
          </a:p>
        </p:txBody>
      </p:sp>
      <p:sp>
        <p:nvSpPr>
          <p:cNvPr id="39" name="TextBox 38"/>
          <p:cNvSpPr txBox="1"/>
          <p:nvPr/>
        </p:nvSpPr>
        <p:spPr>
          <a:xfrm>
            <a:off x="6836525" y="3336661"/>
            <a:ext cx="951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Crime</a:t>
            </a:r>
            <a:endParaRPr lang="en-ZA" b="1" dirty="0">
              <a:solidFill>
                <a:schemeClr val="bg1"/>
              </a:solidFill>
            </a:endParaRPr>
          </a:p>
        </p:txBody>
      </p:sp>
      <p:sp>
        <p:nvSpPr>
          <p:cNvPr id="40" name="Ellipse 61"/>
          <p:cNvSpPr/>
          <p:nvPr/>
        </p:nvSpPr>
        <p:spPr>
          <a:xfrm>
            <a:off x="4161127" y="5106721"/>
            <a:ext cx="45719" cy="4571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pSp>
        <p:nvGrpSpPr>
          <p:cNvPr id="36" name="Group 35"/>
          <p:cNvGrpSpPr/>
          <p:nvPr/>
        </p:nvGrpSpPr>
        <p:grpSpPr>
          <a:xfrm>
            <a:off x="5856550" y="5492508"/>
            <a:ext cx="1025784" cy="1025784"/>
            <a:chOff x="4319088" y="5094329"/>
            <a:chExt cx="1025784" cy="1025784"/>
          </a:xfrm>
        </p:grpSpPr>
        <p:sp>
          <p:nvSpPr>
            <p:cNvPr id="41" name="Oval 40"/>
            <p:cNvSpPr/>
            <p:nvPr/>
          </p:nvSpPr>
          <p:spPr>
            <a:xfrm>
              <a:off x="4319088" y="5094329"/>
              <a:ext cx="1025784" cy="1025784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200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384351" y="5507075"/>
              <a:ext cx="95175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</a:rPr>
                <a:t>Motivations</a:t>
              </a:r>
              <a:endParaRPr lang="en-ZA" sz="1200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47" name="Connecteur droit 49"/>
          <p:cNvCxnSpPr>
            <a:endCxn id="39" idx="1"/>
          </p:cNvCxnSpPr>
          <p:nvPr/>
        </p:nvCxnSpPr>
        <p:spPr>
          <a:xfrm>
            <a:off x="3783646" y="3327025"/>
            <a:ext cx="3052879" cy="194302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 droit 49"/>
          <p:cNvCxnSpPr/>
          <p:nvPr/>
        </p:nvCxnSpPr>
        <p:spPr>
          <a:xfrm>
            <a:off x="3790852" y="3324348"/>
            <a:ext cx="4046650" cy="946183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49"/>
          <p:cNvCxnSpPr/>
          <p:nvPr/>
        </p:nvCxnSpPr>
        <p:spPr>
          <a:xfrm>
            <a:off x="6290161" y="3916883"/>
            <a:ext cx="668670" cy="586878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 53"/>
          <p:cNvSpPr/>
          <p:nvPr/>
        </p:nvSpPr>
        <p:spPr>
          <a:xfrm>
            <a:off x="7877735" y="4148253"/>
            <a:ext cx="789075" cy="789075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200" dirty="0"/>
          </a:p>
        </p:txBody>
      </p:sp>
      <p:sp>
        <p:nvSpPr>
          <p:cNvPr id="55" name="TextBox 54"/>
          <p:cNvSpPr txBox="1"/>
          <p:nvPr/>
        </p:nvSpPr>
        <p:spPr>
          <a:xfrm>
            <a:off x="7796394" y="4364474"/>
            <a:ext cx="9517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Education</a:t>
            </a:r>
            <a:endParaRPr lang="en-ZA" sz="1400" b="1" dirty="0">
              <a:solidFill>
                <a:schemeClr val="bg1"/>
              </a:solidFill>
            </a:endParaRPr>
          </a:p>
        </p:txBody>
      </p:sp>
      <p:cxnSp>
        <p:nvCxnSpPr>
          <p:cNvPr id="56" name="Connecteur droit 49"/>
          <p:cNvCxnSpPr/>
          <p:nvPr/>
        </p:nvCxnSpPr>
        <p:spPr>
          <a:xfrm>
            <a:off x="5641970" y="5231753"/>
            <a:ext cx="1885103" cy="337462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58"/>
          <p:cNvSpPr/>
          <p:nvPr/>
        </p:nvSpPr>
        <p:spPr>
          <a:xfrm>
            <a:off x="7671047" y="5201625"/>
            <a:ext cx="789075" cy="789075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/>
              <a:t>Housing</a:t>
            </a:r>
            <a:endParaRPr lang="en-ZA" sz="800" dirty="0"/>
          </a:p>
        </p:txBody>
      </p:sp>
      <p:sp>
        <p:nvSpPr>
          <p:cNvPr id="50" name="Oval 49"/>
          <p:cNvSpPr/>
          <p:nvPr/>
        </p:nvSpPr>
        <p:spPr>
          <a:xfrm>
            <a:off x="6940220" y="4341540"/>
            <a:ext cx="789075" cy="789075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Mood</a:t>
            </a:r>
            <a:endParaRPr lang="en-ZA" sz="1200" dirty="0"/>
          </a:p>
        </p:txBody>
      </p:sp>
      <p:pic>
        <p:nvPicPr>
          <p:cNvPr id="51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296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2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3" grpId="0" animBg="1"/>
      <p:bldP spid="38" grpId="0" animBg="1"/>
      <p:bldP spid="54" grpId="0" animBg="1"/>
      <p:bldP spid="59" grpId="0" animBg="1"/>
      <p:bldP spid="5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olorful hand shake logo Free Vector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18" b="30505"/>
          <a:stretch/>
        </p:blipFill>
        <p:spPr bwMode="auto">
          <a:xfrm>
            <a:off x="1737452" y="1576876"/>
            <a:ext cx="5445874" cy="2144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>
          <a:xfrm>
            <a:off x="556030" y="1431015"/>
            <a:ext cx="1699234" cy="1699234"/>
          </a:xfrm>
          <a:prstGeom prst="ellipse">
            <a:avLst/>
          </a:prstGeom>
          <a:gradFill flip="none" rotWithShape="1">
            <a:gsLst>
              <a:gs pos="0">
                <a:srgbClr val="65A1D8">
                  <a:tint val="66000"/>
                  <a:satMod val="160000"/>
                </a:srgbClr>
              </a:gs>
              <a:gs pos="50000">
                <a:srgbClr val="65A1D8">
                  <a:tint val="44500"/>
                  <a:satMod val="160000"/>
                </a:srgbClr>
              </a:gs>
              <a:gs pos="100000">
                <a:srgbClr val="65A1D8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5" name="Rectangle 4"/>
          <p:cNvSpPr/>
          <p:nvPr/>
        </p:nvSpPr>
        <p:spPr>
          <a:xfrm>
            <a:off x="24839" y="3781354"/>
            <a:ext cx="2839385" cy="1477328"/>
          </a:xfrm>
          <a:prstGeom prst="rect">
            <a:avLst/>
          </a:prstGeom>
          <a:solidFill>
            <a:schemeClr val="accent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Office of the Premier (OTP) in KwaZulu-Natal province approached Stats SA to conduct a citizen perception survey in 2015</a:t>
            </a:r>
            <a:endParaRPr lang="en-ZA" b="1" dirty="0">
              <a:solidFill>
                <a:schemeClr val="bg1"/>
              </a:solidFill>
            </a:endParaRPr>
          </a:p>
        </p:txBody>
      </p:sp>
      <p:pic>
        <p:nvPicPr>
          <p:cNvPr id="11" name="Picture 2" descr="https://pbs.twimg.com/profile_images/1610392352/CoatofArm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385" y="1751564"/>
            <a:ext cx="1064523" cy="1058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Oval 17"/>
          <p:cNvSpPr/>
          <p:nvPr/>
        </p:nvSpPr>
        <p:spPr>
          <a:xfrm>
            <a:off x="6515783" y="1431015"/>
            <a:ext cx="1699234" cy="1699234"/>
          </a:xfrm>
          <a:prstGeom prst="ellipse">
            <a:avLst/>
          </a:prstGeom>
          <a:gradFill flip="none" rotWithShape="1">
            <a:gsLst>
              <a:gs pos="0">
                <a:srgbClr val="65A1D8">
                  <a:tint val="66000"/>
                  <a:satMod val="160000"/>
                </a:srgbClr>
              </a:gs>
              <a:gs pos="50000">
                <a:srgbClr val="65A1D8">
                  <a:tint val="44500"/>
                  <a:satMod val="160000"/>
                </a:srgbClr>
              </a:gs>
              <a:gs pos="100000">
                <a:srgbClr val="65A1D8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14" name="Rectangle 13"/>
          <p:cNvSpPr/>
          <p:nvPr/>
        </p:nvSpPr>
        <p:spPr>
          <a:xfrm>
            <a:off x="3077321" y="3781354"/>
            <a:ext cx="3014197" cy="1477328"/>
          </a:xfrm>
          <a:prstGeom prst="rect">
            <a:avLst/>
          </a:prstGeom>
          <a:solidFill>
            <a:schemeClr val="accent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Stats SA accepted the agreement to partner subject to the terms contained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in the Memorandum of Agreement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244576" y="3781354"/>
            <a:ext cx="2839385" cy="1477328"/>
          </a:xfrm>
          <a:prstGeom prst="rect">
            <a:avLst/>
          </a:prstGeom>
          <a:solidFill>
            <a:schemeClr val="accent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Stats SA has undertaken to employ its expertise and resources to deliver the 2015 Citizen Satisfaction Survey (CSS 2015)</a:t>
            </a:r>
          </a:p>
        </p:txBody>
      </p:sp>
      <p:sp>
        <p:nvSpPr>
          <p:cNvPr id="16" name="Freeform 15"/>
          <p:cNvSpPr/>
          <p:nvPr/>
        </p:nvSpPr>
        <p:spPr>
          <a:xfrm>
            <a:off x="4704450" y="-40185"/>
            <a:ext cx="4439550" cy="1385427"/>
          </a:xfrm>
          <a:custGeom>
            <a:avLst/>
            <a:gdLst>
              <a:gd name="connsiteX0" fmla="*/ 77408 w 5647766"/>
              <a:gd name="connsiteY0" fmla="*/ 0 h 3283418"/>
              <a:gd name="connsiteX1" fmla="*/ 5570358 w 5647766"/>
              <a:gd name="connsiteY1" fmla="*/ 0 h 3283418"/>
              <a:gd name="connsiteX2" fmla="*/ 5590395 w 5647766"/>
              <a:gd name="connsiteY2" fmla="*/ 73718 h 3283418"/>
              <a:gd name="connsiteX3" fmla="*/ 5647766 w 5647766"/>
              <a:gd name="connsiteY3" fmla="*/ 612085 h 3283418"/>
              <a:gd name="connsiteX4" fmla="*/ 2823883 w 5647766"/>
              <a:gd name="connsiteY4" fmla="*/ 3283418 h 3283418"/>
              <a:gd name="connsiteX5" fmla="*/ 0 w 5647766"/>
              <a:gd name="connsiteY5" fmla="*/ 612085 h 3283418"/>
              <a:gd name="connsiteX6" fmla="*/ 57371 w 5647766"/>
              <a:gd name="connsiteY6" fmla="*/ 73718 h 3283418"/>
              <a:gd name="connsiteX7" fmla="*/ 77408 w 5647766"/>
              <a:gd name="connsiteY7" fmla="*/ 0 h 3283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7766" h="3283418">
                <a:moveTo>
                  <a:pt x="77408" y="0"/>
                </a:moveTo>
                <a:lnTo>
                  <a:pt x="5570358" y="0"/>
                </a:lnTo>
                <a:lnTo>
                  <a:pt x="5590395" y="73718"/>
                </a:lnTo>
                <a:cubicBezTo>
                  <a:pt x="5628011" y="247616"/>
                  <a:pt x="5647766" y="427668"/>
                  <a:pt x="5647766" y="612085"/>
                </a:cubicBezTo>
                <a:cubicBezTo>
                  <a:pt x="5647766" y="2087421"/>
                  <a:pt x="4383471" y="3283418"/>
                  <a:pt x="2823883" y="3283418"/>
                </a:cubicBezTo>
                <a:cubicBezTo>
                  <a:pt x="1264295" y="3283418"/>
                  <a:pt x="0" y="2087421"/>
                  <a:pt x="0" y="612085"/>
                </a:cubicBezTo>
                <a:cubicBezTo>
                  <a:pt x="0" y="427668"/>
                  <a:pt x="19755" y="247616"/>
                  <a:pt x="57371" y="73718"/>
                </a:cubicBezTo>
                <a:lnTo>
                  <a:pt x="77408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Background</a:t>
            </a:r>
            <a:endParaRPr lang="en-ZA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2907" y="2031555"/>
            <a:ext cx="1662110" cy="498154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707076" y="2401282"/>
            <a:ext cx="9525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834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1837601"/>
            <a:ext cx="6663802" cy="2800767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Given the context </a:t>
            </a:r>
          </a:p>
          <a:p>
            <a:r>
              <a:rPr lang="en-US" sz="4400" dirty="0"/>
              <a:t>w</a:t>
            </a:r>
            <a:r>
              <a:rPr lang="en-US" sz="4400" dirty="0" smtClean="0"/>
              <a:t>hat </a:t>
            </a:r>
            <a:r>
              <a:rPr lang="en-US" sz="4400" dirty="0" smtClean="0">
                <a:solidFill>
                  <a:schemeClr val="accent6">
                    <a:lumMod val="75000"/>
                  </a:schemeClr>
                </a:solidFill>
              </a:rPr>
              <a:t>level of satisfaction </a:t>
            </a:r>
          </a:p>
          <a:p>
            <a:r>
              <a:rPr lang="en-US" sz="4400" dirty="0"/>
              <a:t>c</a:t>
            </a:r>
            <a:r>
              <a:rPr lang="en-US" sz="4400" dirty="0" smtClean="0"/>
              <a:t>an be considered </a:t>
            </a:r>
          </a:p>
          <a:p>
            <a:r>
              <a:rPr lang="en-US" sz="4400" dirty="0"/>
              <a:t>g</a:t>
            </a:r>
            <a:r>
              <a:rPr lang="en-US" sz="4400" dirty="0" smtClean="0"/>
              <a:t>ood/bad?</a:t>
            </a:r>
            <a:endParaRPr lang="en-ZA" sz="4400" dirty="0"/>
          </a:p>
        </p:txBody>
      </p:sp>
      <p:sp>
        <p:nvSpPr>
          <p:cNvPr id="4" name="Rectangle 3"/>
          <p:cNvSpPr/>
          <p:nvPr/>
        </p:nvSpPr>
        <p:spPr>
          <a:xfrm>
            <a:off x="6166261" y="471971"/>
            <a:ext cx="497541" cy="5513294"/>
          </a:xfrm>
          <a:prstGeom prst="rect">
            <a:avLst/>
          </a:prstGeom>
          <a:gradFill flip="none" rotWithShape="1">
            <a:gsLst>
              <a:gs pos="0">
                <a:srgbClr val="FF0000"/>
              </a:gs>
              <a:gs pos="23000">
                <a:srgbClr val="C00000"/>
              </a:gs>
              <a:gs pos="69000">
                <a:srgbClr val="619D09"/>
              </a:gs>
              <a:gs pos="97000">
                <a:srgbClr val="619D09"/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pic>
        <p:nvPicPr>
          <p:cNvPr id="5" name="Picture 14" descr="http://broomfield.org/images/pages/N2106/blue%20heading%20icons_thumbsup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4324" y="212647"/>
            <a:ext cx="1141413" cy="1141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http://broomfield.org/images/pages/N2106/blue%20heading%20icons_thumbsup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844324" y="5414558"/>
            <a:ext cx="1141413" cy="1141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Isosceles Triangle 6"/>
          <p:cNvSpPr/>
          <p:nvPr/>
        </p:nvSpPr>
        <p:spPr>
          <a:xfrm rot="16200000">
            <a:off x="6220020" y="1520820"/>
            <a:ext cx="3147423" cy="270053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1600" b="1" dirty="0" smtClean="0">
                <a:solidFill>
                  <a:schemeClr val="tx2"/>
                </a:solidFill>
              </a:rPr>
              <a:t>Level of Satisfaction ?</a:t>
            </a:r>
            <a:endParaRPr lang="en-ZA" sz="1600" b="1" dirty="0">
              <a:solidFill>
                <a:schemeClr val="tx2"/>
              </a:solidFill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3043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48148E-6 L 3.05556E-6 0.22963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0.22963 L 3.05556E-6 -0.07176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37927" cy="5346551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-3758297" y="1274462"/>
            <a:ext cx="6192579" cy="3796145"/>
            <a:chOff x="-3758297" y="1274462"/>
            <a:chExt cx="6192579" cy="3796145"/>
          </a:xfrm>
        </p:grpSpPr>
        <p:sp>
          <p:nvSpPr>
            <p:cNvPr id="5" name="Chord 4"/>
            <p:cNvSpPr/>
            <p:nvPr/>
          </p:nvSpPr>
          <p:spPr>
            <a:xfrm rot="12097407">
              <a:off x="-3758297" y="1274462"/>
              <a:ext cx="3796145" cy="3796145"/>
            </a:xfrm>
            <a:prstGeom prst="chord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-2617221" y="2673275"/>
              <a:ext cx="505150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 smtClean="0">
                  <a:solidFill>
                    <a:schemeClr val="bg1"/>
                  </a:solidFill>
                </a:rPr>
                <a:t>Key Results</a:t>
              </a:r>
              <a:endParaRPr lang="en-ZA" sz="4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7327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L 0.29184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successfulworkplace.org/wp-content/uploads/2013/05/big-data-puzzle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9968" cy="5721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Freeform 5"/>
          <p:cNvSpPr/>
          <p:nvPr/>
        </p:nvSpPr>
        <p:spPr>
          <a:xfrm>
            <a:off x="3313003" y="0"/>
            <a:ext cx="3282107" cy="1908105"/>
          </a:xfrm>
          <a:custGeom>
            <a:avLst/>
            <a:gdLst>
              <a:gd name="connsiteX0" fmla="*/ 77408 w 5647766"/>
              <a:gd name="connsiteY0" fmla="*/ 0 h 3283418"/>
              <a:gd name="connsiteX1" fmla="*/ 5570358 w 5647766"/>
              <a:gd name="connsiteY1" fmla="*/ 0 h 3283418"/>
              <a:gd name="connsiteX2" fmla="*/ 5590395 w 5647766"/>
              <a:gd name="connsiteY2" fmla="*/ 73718 h 3283418"/>
              <a:gd name="connsiteX3" fmla="*/ 5647766 w 5647766"/>
              <a:gd name="connsiteY3" fmla="*/ 612085 h 3283418"/>
              <a:gd name="connsiteX4" fmla="*/ 2823883 w 5647766"/>
              <a:gd name="connsiteY4" fmla="*/ 3283418 h 3283418"/>
              <a:gd name="connsiteX5" fmla="*/ 0 w 5647766"/>
              <a:gd name="connsiteY5" fmla="*/ 612085 h 3283418"/>
              <a:gd name="connsiteX6" fmla="*/ 57371 w 5647766"/>
              <a:gd name="connsiteY6" fmla="*/ 73718 h 3283418"/>
              <a:gd name="connsiteX7" fmla="*/ 77408 w 5647766"/>
              <a:gd name="connsiteY7" fmla="*/ 0 h 3283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7766" h="3283418">
                <a:moveTo>
                  <a:pt x="77408" y="0"/>
                </a:moveTo>
                <a:lnTo>
                  <a:pt x="5570358" y="0"/>
                </a:lnTo>
                <a:lnTo>
                  <a:pt x="5590395" y="73718"/>
                </a:lnTo>
                <a:cubicBezTo>
                  <a:pt x="5628011" y="247616"/>
                  <a:pt x="5647766" y="427668"/>
                  <a:pt x="5647766" y="612085"/>
                </a:cubicBezTo>
                <a:cubicBezTo>
                  <a:pt x="5647766" y="2087421"/>
                  <a:pt x="4383471" y="3283418"/>
                  <a:pt x="2823883" y="3283418"/>
                </a:cubicBezTo>
                <a:cubicBezTo>
                  <a:pt x="1264295" y="3283418"/>
                  <a:pt x="0" y="2087421"/>
                  <a:pt x="0" y="612085"/>
                </a:cubicBezTo>
                <a:cubicBezTo>
                  <a:pt x="0" y="427668"/>
                  <a:pt x="19755" y="247616"/>
                  <a:pt x="57371" y="73718"/>
                </a:cubicBezTo>
                <a:lnTo>
                  <a:pt x="77408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CSS is consistent with other Census and Survey Results</a:t>
            </a:r>
            <a:r>
              <a:rPr lang="en-US" sz="3200" dirty="0" smtClean="0"/>
              <a:t>. </a:t>
            </a:r>
            <a:endParaRPr 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0" y="1908105"/>
            <a:ext cx="9159968" cy="2109713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2092911824"/>
              </p:ext>
            </p:extLst>
          </p:nvPr>
        </p:nvGraphicFramePr>
        <p:xfrm>
          <a:off x="-427115" y="1908105"/>
          <a:ext cx="2973969" cy="1699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25273" y="3607729"/>
            <a:ext cx="1593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Census 2001</a:t>
            </a:r>
            <a:endParaRPr lang="en-ZA" b="1" dirty="0"/>
          </a:p>
        </p:txBody>
      </p:sp>
      <p:graphicFrame>
        <p:nvGraphicFramePr>
          <p:cNvPr id="14" name="Chart 13"/>
          <p:cNvGraphicFramePr/>
          <p:nvPr>
            <p:extLst>
              <p:ext uri="{D42A27DB-BD31-4B8C-83A1-F6EECF244321}">
                <p14:modId xmlns:p14="http://schemas.microsoft.com/office/powerpoint/2010/main" val="1404232308"/>
              </p:ext>
            </p:extLst>
          </p:nvPr>
        </p:nvGraphicFramePr>
        <p:xfrm>
          <a:off x="1812257" y="1908105"/>
          <a:ext cx="2973969" cy="1699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564645" y="3607729"/>
            <a:ext cx="1593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Census 2011</a:t>
            </a:r>
            <a:endParaRPr lang="en-ZA" b="1" dirty="0"/>
          </a:p>
        </p:txBody>
      </p:sp>
      <p:graphicFrame>
        <p:nvGraphicFramePr>
          <p:cNvPr id="16" name="Chart 15"/>
          <p:cNvGraphicFramePr/>
          <p:nvPr>
            <p:extLst>
              <p:ext uri="{D42A27DB-BD31-4B8C-83A1-F6EECF244321}">
                <p14:modId xmlns:p14="http://schemas.microsoft.com/office/powerpoint/2010/main" val="2612580933"/>
              </p:ext>
            </p:extLst>
          </p:nvPr>
        </p:nvGraphicFramePr>
        <p:xfrm>
          <a:off x="4051629" y="1908105"/>
          <a:ext cx="2973969" cy="1699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4804017" y="3607729"/>
            <a:ext cx="1593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GHS 2014</a:t>
            </a:r>
            <a:endParaRPr lang="en-ZA" b="1" dirty="0"/>
          </a:p>
        </p:txBody>
      </p:sp>
      <p:graphicFrame>
        <p:nvGraphicFramePr>
          <p:cNvPr id="18" name="Chart 17"/>
          <p:cNvGraphicFramePr/>
          <p:nvPr>
            <p:extLst>
              <p:ext uri="{D42A27DB-BD31-4B8C-83A1-F6EECF244321}">
                <p14:modId xmlns:p14="http://schemas.microsoft.com/office/powerpoint/2010/main" val="1082331341"/>
              </p:ext>
            </p:extLst>
          </p:nvPr>
        </p:nvGraphicFramePr>
        <p:xfrm>
          <a:off x="6291001" y="1908105"/>
          <a:ext cx="2973969" cy="1699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7278917" y="3607729"/>
            <a:ext cx="1593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CSS 2015</a:t>
            </a:r>
            <a:endParaRPr lang="en-ZA" b="1" dirty="0"/>
          </a:p>
        </p:txBody>
      </p:sp>
      <p:grpSp>
        <p:nvGrpSpPr>
          <p:cNvPr id="2" name="Group 1"/>
          <p:cNvGrpSpPr/>
          <p:nvPr/>
        </p:nvGrpSpPr>
        <p:grpSpPr>
          <a:xfrm>
            <a:off x="750252" y="2433231"/>
            <a:ext cx="600656" cy="616234"/>
            <a:chOff x="750252" y="2433231"/>
            <a:chExt cx="600656" cy="616234"/>
          </a:xfrm>
        </p:grpSpPr>
        <p:pic>
          <p:nvPicPr>
            <p:cNvPr id="3074" name="Picture 2" descr="Toilet Free Icon"/>
            <p:cNvPicPr>
              <a:picLocks noChangeAspect="1" noChangeArrowheads="1"/>
            </p:cNvPicPr>
            <p:nvPr/>
          </p:nvPicPr>
          <p:blipFill rotWithShape="1"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959"/>
            <a:stretch/>
          </p:blipFill>
          <p:spPr bwMode="auto">
            <a:xfrm>
              <a:off x="1033670" y="2433231"/>
              <a:ext cx="317238" cy="609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" descr="Toilet Free Icon"/>
            <p:cNvPicPr>
              <a:picLocks noChangeAspect="1" noChangeArrowheads="1"/>
            </p:cNvPicPr>
            <p:nvPr/>
          </p:nvPicPr>
          <p:blipFill rotWithShape="1"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1384"/>
            <a:stretch/>
          </p:blipFill>
          <p:spPr bwMode="auto">
            <a:xfrm>
              <a:off x="750252" y="2439865"/>
              <a:ext cx="296366" cy="609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Group 22"/>
          <p:cNvGrpSpPr/>
          <p:nvPr/>
        </p:nvGrpSpPr>
        <p:grpSpPr>
          <a:xfrm>
            <a:off x="2996778" y="2426597"/>
            <a:ext cx="600656" cy="616234"/>
            <a:chOff x="750252" y="2433231"/>
            <a:chExt cx="600656" cy="616234"/>
          </a:xfrm>
        </p:grpSpPr>
        <p:pic>
          <p:nvPicPr>
            <p:cNvPr id="24" name="Picture 2" descr="Toilet Free Icon"/>
            <p:cNvPicPr>
              <a:picLocks noChangeAspect="1" noChangeArrowheads="1"/>
            </p:cNvPicPr>
            <p:nvPr/>
          </p:nvPicPr>
          <p:blipFill rotWithShape="1"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959"/>
            <a:stretch/>
          </p:blipFill>
          <p:spPr bwMode="auto">
            <a:xfrm>
              <a:off x="1033670" y="2433231"/>
              <a:ext cx="317238" cy="609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 descr="Toilet Free Icon"/>
            <p:cNvPicPr>
              <a:picLocks noChangeAspect="1" noChangeArrowheads="1"/>
            </p:cNvPicPr>
            <p:nvPr/>
          </p:nvPicPr>
          <p:blipFill rotWithShape="1"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1384"/>
            <a:stretch/>
          </p:blipFill>
          <p:spPr bwMode="auto">
            <a:xfrm>
              <a:off x="750252" y="2439865"/>
              <a:ext cx="296366" cy="609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Group 25"/>
          <p:cNvGrpSpPr/>
          <p:nvPr/>
        </p:nvGrpSpPr>
        <p:grpSpPr>
          <a:xfrm>
            <a:off x="5243304" y="2419963"/>
            <a:ext cx="600656" cy="616234"/>
            <a:chOff x="750252" y="2433231"/>
            <a:chExt cx="600656" cy="616234"/>
          </a:xfrm>
        </p:grpSpPr>
        <p:pic>
          <p:nvPicPr>
            <p:cNvPr id="27" name="Picture 2" descr="Toilet Free Icon"/>
            <p:cNvPicPr>
              <a:picLocks noChangeAspect="1" noChangeArrowheads="1"/>
            </p:cNvPicPr>
            <p:nvPr/>
          </p:nvPicPr>
          <p:blipFill rotWithShape="1"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959"/>
            <a:stretch/>
          </p:blipFill>
          <p:spPr bwMode="auto">
            <a:xfrm>
              <a:off x="1033670" y="2433231"/>
              <a:ext cx="317238" cy="609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Toilet Free Icon"/>
            <p:cNvPicPr>
              <a:picLocks noChangeAspect="1" noChangeArrowheads="1"/>
            </p:cNvPicPr>
            <p:nvPr/>
          </p:nvPicPr>
          <p:blipFill rotWithShape="1"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1384"/>
            <a:stretch/>
          </p:blipFill>
          <p:spPr bwMode="auto">
            <a:xfrm>
              <a:off x="750252" y="2439865"/>
              <a:ext cx="296366" cy="609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Group 28"/>
          <p:cNvGrpSpPr/>
          <p:nvPr/>
        </p:nvGrpSpPr>
        <p:grpSpPr>
          <a:xfrm>
            <a:off x="7489830" y="2413329"/>
            <a:ext cx="600656" cy="616234"/>
            <a:chOff x="750252" y="2433231"/>
            <a:chExt cx="600656" cy="616234"/>
          </a:xfrm>
        </p:grpSpPr>
        <p:pic>
          <p:nvPicPr>
            <p:cNvPr id="30" name="Picture 2" descr="Toilet Free Icon"/>
            <p:cNvPicPr>
              <a:picLocks noChangeAspect="1" noChangeArrowheads="1"/>
            </p:cNvPicPr>
            <p:nvPr/>
          </p:nvPicPr>
          <p:blipFill rotWithShape="1"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959"/>
            <a:stretch/>
          </p:blipFill>
          <p:spPr bwMode="auto">
            <a:xfrm>
              <a:off x="1033670" y="2433231"/>
              <a:ext cx="317238" cy="609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2" descr="Toilet Free Icon"/>
            <p:cNvPicPr>
              <a:picLocks noChangeAspect="1" noChangeArrowheads="1"/>
            </p:cNvPicPr>
            <p:nvPr/>
          </p:nvPicPr>
          <p:blipFill rotWithShape="1"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1384"/>
            <a:stretch/>
          </p:blipFill>
          <p:spPr bwMode="auto">
            <a:xfrm>
              <a:off x="750252" y="2439865"/>
              <a:ext cx="296366" cy="609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Chord 31"/>
          <p:cNvSpPr/>
          <p:nvPr/>
        </p:nvSpPr>
        <p:spPr>
          <a:xfrm>
            <a:off x="3917711" y="4275676"/>
            <a:ext cx="2072690" cy="2102518"/>
          </a:xfrm>
          <a:prstGeom prst="chord">
            <a:avLst>
              <a:gd name="adj1" fmla="val 2700000"/>
              <a:gd name="adj2" fmla="val 1994537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Ratio of male to female consistent from 2001 to 2015</a:t>
            </a:r>
            <a:endParaRPr lang="en-ZA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3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4452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32"/>
          <p:cNvSpPr/>
          <p:nvPr/>
        </p:nvSpPr>
        <p:spPr>
          <a:xfrm>
            <a:off x="5931185" y="1498108"/>
            <a:ext cx="2971800" cy="461665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5" name="Rectangle 14"/>
          <p:cNvSpPr/>
          <p:nvPr/>
        </p:nvSpPr>
        <p:spPr>
          <a:xfrm>
            <a:off x="6200815" y="6095998"/>
            <a:ext cx="2305643" cy="457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1" name="Rounded Rectangle 30"/>
          <p:cNvSpPr/>
          <p:nvPr/>
        </p:nvSpPr>
        <p:spPr>
          <a:xfrm>
            <a:off x="841649" y="1484459"/>
            <a:ext cx="2971800" cy="461665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6" name="Rectangle 15"/>
          <p:cNvSpPr/>
          <p:nvPr/>
        </p:nvSpPr>
        <p:spPr>
          <a:xfrm>
            <a:off x="5791194" y="6166336"/>
            <a:ext cx="2198376" cy="457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9460" y="5612187"/>
            <a:ext cx="2724150" cy="304800"/>
          </a:xfrm>
          <a:prstGeom prst="rect">
            <a:avLst/>
          </a:prstGeom>
        </p:spPr>
      </p:pic>
      <p:sp>
        <p:nvSpPr>
          <p:cNvPr id="17" name="Freeform 16"/>
          <p:cNvSpPr/>
          <p:nvPr/>
        </p:nvSpPr>
        <p:spPr>
          <a:xfrm>
            <a:off x="3313003" y="1"/>
            <a:ext cx="3282107" cy="1778682"/>
          </a:xfrm>
          <a:custGeom>
            <a:avLst/>
            <a:gdLst>
              <a:gd name="connsiteX0" fmla="*/ 77408 w 5647766"/>
              <a:gd name="connsiteY0" fmla="*/ 0 h 3283418"/>
              <a:gd name="connsiteX1" fmla="*/ 5570358 w 5647766"/>
              <a:gd name="connsiteY1" fmla="*/ 0 h 3283418"/>
              <a:gd name="connsiteX2" fmla="*/ 5590395 w 5647766"/>
              <a:gd name="connsiteY2" fmla="*/ 73718 h 3283418"/>
              <a:gd name="connsiteX3" fmla="*/ 5647766 w 5647766"/>
              <a:gd name="connsiteY3" fmla="*/ 612085 h 3283418"/>
              <a:gd name="connsiteX4" fmla="*/ 2823883 w 5647766"/>
              <a:gd name="connsiteY4" fmla="*/ 3283418 h 3283418"/>
              <a:gd name="connsiteX5" fmla="*/ 0 w 5647766"/>
              <a:gd name="connsiteY5" fmla="*/ 612085 h 3283418"/>
              <a:gd name="connsiteX6" fmla="*/ 57371 w 5647766"/>
              <a:gd name="connsiteY6" fmla="*/ 73718 h 3283418"/>
              <a:gd name="connsiteX7" fmla="*/ 77408 w 5647766"/>
              <a:gd name="connsiteY7" fmla="*/ 0 h 3283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7766" h="3283418">
                <a:moveTo>
                  <a:pt x="77408" y="0"/>
                </a:moveTo>
                <a:lnTo>
                  <a:pt x="5570358" y="0"/>
                </a:lnTo>
                <a:lnTo>
                  <a:pt x="5590395" y="73718"/>
                </a:lnTo>
                <a:cubicBezTo>
                  <a:pt x="5628011" y="247616"/>
                  <a:pt x="5647766" y="427668"/>
                  <a:pt x="5647766" y="612085"/>
                </a:cubicBezTo>
                <a:cubicBezTo>
                  <a:pt x="5647766" y="2087421"/>
                  <a:pt x="4383471" y="3283418"/>
                  <a:pt x="2823883" y="3283418"/>
                </a:cubicBezTo>
                <a:cubicBezTo>
                  <a:pt x="1264295" y="3283418"/>
                  <a:pt x="0" y="2087421"/>
                  <a:pt x="0" y="612085"/>
                </a:cubicBezTo>
                <a:cubicBezTo>
                  <a:pt x="0" y="427668"/>
                  <a:pt x="19755" y="247616"/>
                  <a:pt x="57371" y="73718"/>
                </a:cubicBezTo>
                <a:lnTo>
                  <a:pt x="77408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CSS is consistent with other Census and survey results</a:t>
            </a:r>
            <a:endParaRPr lang="en-US" sz="3200" dirty="0"/>
          </a:p>
        </p:txBody>
      </p:sp>
      <p:grpSp>
        <p:nvGrpSpPr>
          <p:cNvPr id="24" name="Group 23"/>
          <p:cNvGrpSpPr/>
          <p:nvPr/>
        </p:nvGrpSpPr>
        <p:grpSpPr>
          <a:xfrm>
            <a:off x="4958170" y="1503309"/>
            <a:ext cx="4097682" cy="5249181"/>
            <a:chOff x="4829902" y="1432971"/>
            <a:chExt cx="4097682" cy="5249181"/>
          </a:xfrm>
        </p:grpSpPr>
        <p:graphicFrame>
          <p:nvGraphicFramePr>
            <p:cNvPr id="12" name="Chart 11"/>
            <p:cNvGraphicFramePr/>
            <p:nvPr>
              <p:extLst>
                <p:ext uri="{D42A27DB-BD31-4B8C-83A1-F6EECF244321}">
                  <p14:modId xmlns:p14="http://schemas.microsoft.com/office/powerpoint/2010/main" val="1086350768"/>
                </p:ext>
              </p:extLst>
            </p:nvPr>
          </p:nvGraphicFramePr>
          <p:xfrm>
            <a:off x="4829902" y="1802127"/>
            <a:ext cx="3856893" cy="488002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8" name="Rectangle 17"/>
            <p:cNvSpPr/>
            <p:nvPr/>
          </p:nvSpPr>
          <p:spPr>
            <a:xfrm>
              <a:off x="5856139" y="1432971"/>
              <a:ext cx="307144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 dirty="0">
                  <a:solidFill>
                    <a:schemeClr val="bg2">
                      <a:lumMod val="25000"/>
                    </a:schemeClr>
                  </a:solidFill>
                </a:rPr>
                <a:t>Proportion of households with piped water in </a:t>
              </a:r>
              <a:r>
                <a:rPr lang="en-US" sz="1200" b="1" dirty="0" smtClean="0">
                  <a:solidFill>
                    <a:schemeClr val="bg2">
                      <a:lumMod val="25000"/>
                    </a:schemeClr>
                  </a:solidFill>
                </a:rPr>
                <a:t>yard for selected </a:t>
              </a:r>
              <a:r>
                <a:rPr lang="en-US" sz="1200" b="1" dirty="0">
                  <a:solidFill>
                    <a:schemeClr val="bg2">
                      <a:lumMod val="25000"/>
                    </a:schemeClr>
                  </a:solidFill>
                </a:rPr>
                <a:t>municipalities of </a:t>
              </a:r>
              <a:r>
                <a:rPr lang="en-US" sz="1200" b="1" dirty="0" smtClean="0">
                  <a:solidFill>
                    <a:schemeClr val="bg2">
                      <a:lumMod val="25000"/>
                    </a:schemeClr>
                  </a:solidFill>
                </a:rPr>
                <a:t>KZN</a:t>
              </a:r>
              <a:endParaRPr lang="en-ZA" sz="12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62951" y="1503505"/>
            <a:ext cx="3763109" cy="4627661"/>
            <a:chOff x="262951" y="1503505"/>
            <a:chExt cx="3763109" cy="4627661"/>
          </a:xfrm>
        </p:grpSpPr>
        <p:graphicFrame>
          <p:nvGraphicFramePr>
            <p:cNvPr id="11" name="Chart 10"/>
            <p:cNvGraphicFramePr/>
            <p:nvPr>
              <p:extLst>
                <p:ext uri="{D42A27DB-BD31-4B8C-83A1-F6EECF244321}">
                  <p14:modId xmlns:p14="http://schemas.microsoft.com/office/powerpoint/2010/main" val="533988264"/>
                </p:ext>
              </p:extLst>
            </p:nvPr>
          </p:nvGraphicFramePr>
          <p:xfrm>
            <a:off x="262951" y="1813849"/>
            <a:ext cx="3763109" cy="431731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9" name="Rectangle 18"/>
            <p:cNvSpPr/>
            <p:nvPr/>
          </p:nvSpPr>
          <p:spPr>
            <a:xfrm>
              <a:off x="852261" y="1503505"/>
              <a:ext cx="297180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1200" b="1" dirty="0">
                  <a:solidFill>
                    <a:schemeClr val="bg2">
                      <a:lumMod val="25000"/>
                    </a:schemeClr>
                  </a:solidFill>
                </a:rPr>
                <a:t>Proportion of households with a flush toilet in yard for </a:t>
              </a:r>
              <a:r>
                <a:rPr lang="en-US" sz="1200" b="1" dirty="0" smtClean="0">
                  <a:solidFill>
                    <a:schemeClr val="bg2">
                      <a:lumMod val="25000"/>
                    </a:schemeClr>
                  </a:solidFill>
                </a:rPr>
                <a:t>selected municipalities </a:t>
              </a:r>
              <a:r>
                <a:rPr lang="en-US" sz="1200" b="1" dirty="0">
                  <a:solidFill>
                    <a:schemeClr val="bg2">
                      <a:lumMod val="25000"/>
                    </a:schemeClr>
                  </a:solidFill>
                </a:rPr>
                <a:t>of </a:t>
              </a:r>
              <a:r>
                <a:rPr lang="en-US" sz="1200" b="1" dirty="0" smtClean="0">
                  <a:solidFill>
                    <a:schemeClr val="bg2">
                      <a:lumMod val="25000"/>
                    </a:schemeClr>
                  </a:solidFill>
                </a:rPr>
                <a:t>KZN</a:t>
              </a:r>
              <a:endParaRPr lang="en-ZA" sz="12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512534" y="2229871"/>
            <a:ext cx="6631466" cy="638425"/>
            <a:chOff x="2512534" y="2229871"/>
            <a:chExt cx="6631466" cy="638425"/>
          </a:xfrm>
        </p:grpSpPr>
        <p:pic>
          <p:nvPicPr>
            <p:cNvPr id="20" name="Picture 4" descr="http://itspronouncedmetrosexual.com/wp-content/uploads/2014/04/Gender-Neutral-Toilet-Sign-White-1000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2534" y="2275514"/>
              <a:ext cx="592782" cy="592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8641080" y="2229871"/>
              <a:ext cx="502920" cy="592967"/>
            </a:xfrm>
            <a:prstGeom prst="rect">
              <a:avLst/>
            </a:prstGeom>
            <a:solidFill>
              <a:schemeClr val="bg1"/>
            </a:solidFill>
          </p:spPr>
        </p:pic>
      </p:grpSp>
      <p:sp>
        <p:nvSpPr>
          <p:cNvPr id="26" name="Rectangle 25"/>
          <p:cNvSpPr/>
          <p:nvPr/>
        </p:nvSpPr>
        <p:spPr>
          <a:xfrm>
            <a:off x="1931670" y="5825900"/>
            <a:ext cx="1134236" cy="182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7" name="Rectangle 26"/>
          <p:cNvSpPr/>
          <p:nvPr/>
        </p:nvSpPr>
        <p:spPr>
          <a:xfrm>
            <a:off x="2084070" y="5978300"/>
            <a:ext cx="1134236" cy="182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8" name="Rectangle 27"/>
          <p:cNvSpPr/>
          <p:nvPr/>
        </p:nvSpPr>
        <p:spPr>
          <a:xfrm>
            <a:off x="6320948" y="6110416"/>
            <a:ext cx="1134236" cy="182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9" name="Rectangle 28"/>
          <p:cNvSpPr/>
          <p:nvPr/>
        </p:nvSpPr>
        <p:spPr>
          <a:xfrm>
            <a:off x="5743610" y="6159419"/>
            <a:ext cx="2762848" cy="2642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0" name="Chord 29"/>
          <p:cNvSpPr/>
          <p:nvPr/>
        </p:nvSpPr>
        <p:spPr>
          <a:xfrm>
            <a:off x="536826" y="-16149"/>
            <a:ext cx="1394844" cy="1414917"/>
          </a:xfrm>
          <a:prstGeom prst="chord">
            <a:avLst>
              <a:gd name="adj1" fmla="val 2700000"/>
              <a:gd name="adj2" fmla="val 1994537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Similar findings with other variables</a:t>
            </a:r>
            <a:endParaRPr lang="en-ZA" sz="14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8684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2216075"/>
            <a:ext cx="9144000" cy="1699709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Level of satisfaction with </a:t>
            </a:r>
            <a:r>
              <a:rPr lang="en-US" sz="36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overall performance of Kwazulu-Natal provincial government</a:t>
            </a:r>
            <a:endParaRPr lang="en-US" sz="36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518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4" descr="http://uxrepo.com/static/icon-sets/linecons/svg/thumbs-up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dirty="0"/>
          </a:p>
        </p:txBody>
      </p:sp>
      <p:pic>
        <p:nvPicPr>
          <p:cNvPr id="23" name="Picture 14" descr="http://broomfield.org/images/pages/N2106/blue%20heading%20icons_thumbsup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61676">
            <a:off x="3157131" y="355864"/>
            <a:ext cx="2881183" cy="2881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4" descr="http://broomfield.org/images/pages/N2106/blue%20heading%20icons_thumbsup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5530" y="355864"/>
            <a:ext cx="2881183" cy="2881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4" descr="http://broomfield.org/images/pages/N2106/blue%20heading%20icons_thumbsup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631799">
            <a:off x="68732" y="355864"/>
            <a:ext cx="2881183" cy="2881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Oval 19"/>
          <p:cNvSpPr/>
          <p:nvPr/>
        </p:nvSpPr>
        <p:spPr>
          <a:xfrm>
            <a:off x="6343656" y="3305780"/>
            <a:ext cx="2684929" cy="286403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en-US" sz="48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33%</a:t>
            </a:r>
          </a:p>
          <a:p>
            <a:pPr algn="ctr"/>
            <a:r>
              <a:rPr lang="en-US" sz="16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Outright Satisfaction </a:t>
            </a:r>
            <a:r>
              <a:rPr lang="en-US" sz="1600" dirty="0"/>
              <a:t>with overall performance of KwaZulu-Natal provincial government</a:t>
            </a:r>
            <a:endParaRPr lang="en-ZA" sz="1600" dirty="0"/>
          </a:p>
        </p:txBody>
      </p:sp>
      <p:sp>
        <p:nvSpPr>
          <p:cNvPr id="26" name="Oval 25"/>
          <p:cNvSpPr/>
          <p:nvPr/>
        </p:nvSpPr>
        <p:spPr>
          <a:xfrm>
            <a:off x="3289624" y="3305780"/>
            <a:ext cx="2684929" cy="286403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en-US" sz="48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31%</a:t>
            </a:r>
          </a:p>
          <a:p>
            <a:pPr algn="ctr"/>
            <a:r>
              <a:rPr lang="en-US" sz="16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Somewhat Satisfied </a:t>
            </a:r>
            <a:r>
              <a:rPr lang="en-US" sz="1600" dirty="0"/>
              <a:t>with overall performance of KwaZulu-Natal provincial government</a:t>
            </a:r>
            <a:endParaRPr lang="en-ZA" sz="1600" dirty="0"/>
          </a:p>
        </p:txBody>
      </p:sp>
      <p:sp>
        <p:nvSpPr>
          <p:cNvPr id="27" name="Oval 26"/>
          <p:cNvSpPr/>
          <p:nvPr/>
        </p:nvSpPr>
        <p:spPr>
          <a:xfrm>
            <a:off x="235592" y="3305780"/>
            <a:ext cx="2684929" cy="286403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36%</a:t>
            </a:r>
          </a:p>
          <a:p>
            <a:pPr algn="ctr"/>
            <a:r>
              <a:rPr lang="en-US" sz="16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Dissatisfaction </a:t>
            </a:r>
            <a:r>
              <a:rPr lang="en-US" sz="1600" dirty="0" smtClean="0"/>
              <a:t>with overall performance of KwaZulu-Natal provincial government</a:t>
            </a:r>
            <a:endParaRPr lang="en-ZA" sz="1600" dirty="0"/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0561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6" grpId="0" animBg="1"/>
      <p:bldP spid="2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2346512" y="3716617"/>
            <a:ext cx="3638176" cy="43180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5" name="Rectangle 4"/>
          <p:cNvSpPr/>
          <p:nvPr/>
        </p:nvSpPr>
        <p:spPr>
          <a:xfrm>
            <a:off x="0" y="3411817"/>
            <a:ext cx="9144000" cy="21300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/>
              <a:t>However </a:t>
            </a:r>
            <a:r>
              <a:rPr lang="en-US" sz="3600" b="1" dirty="0">
                <a:solidFill>
                  <a:schemeClr val="tx1"/>
                </a:solidFill>
              </a:rPr>
              <a:t>marked differences </a:t>
            </a:r>
            <a:r>
              <a:rPr lang="en-US" sz="3600" dirty="0"/>
              <a:t>in the ratings </a:t>
            </a:r>
            <a:endParaRPr lang="en-US" sz="3600" dirty="0" smtClean="0"/>
          </a:p>
          <a:p>
            <a:pPr algn="ctr"/>
            <a:r>
              <a:rPr lang="en-US" sz="3600" dirty="0" smtClean="0"/>
              <a:t>by </a:t>
            </a:r>
            <a:r>
              <a:rPr lang="en-US" sz="3600" dirty="0"/>
              <a:t>population group, education level, income </a:t>
            </a:r>
            <a:r>
              <a:rPr lang="en-US" sz="3600" dirty="0" smtClean="0"/>
              <a:t>level and </a:t>
            </a:r>
            <a:r>
              <a:rPr lang="en-US" sz="3600" dirty="0"/>
              <a:t>district 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559398"/>
            <a:ext cx="9144000" cy="2130014"/>
          </a:xfrm>
          <a:prstGeom prst="rect">
            <a:avLst/>
          </a:prstGeom>
          <a:solidFill>
            <a:srgbClr val="56C4C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    Satisfaction rates are </a:t>
            </a:r>
            <a:r>
              <a:rPr lang="en-US" sz="4000" dirty="0"/>
              <a:t>similar </a:t>
            </a:r>
          </a:p>
          <a:p>
            <a:pPr algn="ctr"/>
            <a:r>
              <a:rPr lang="en-US" sz="4000" dirty="0" smtClean="0"/>
              <a:t>  across </a:t>
            </a:r>
            <a:r>
              <a:rPr lang="en-US" sz="40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age</a:t>
            </a:r>
            <a:r>
              <a:rPr lang="en-US" sz="4000" dirty="0" smtClean="0"/>
              <a:t> </a:t>
            </a:r>
            <a:r>
              <a:rPr lang="en-US" sz="4000" dirty="0"/>
              <a:t>and </a:t>
            </a:r>
            <a:r>
              <a:rPr lang="en-US" sz="40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gender</a:t>
            </a:r>
            <a:endParaRPr lang="en-US" sz="4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118334" y="667412"/>
            <a:ext cx="1549101" cy="1549101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pic>
        <p:nvPicPr>
          <p:cNvPr id="8" name="Picture 2" descr="Man and woman avatars Free Vector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86" t="68162" r="50799" b="11827"/>
          <a:stretch/>
        </p:blipFill>
        <p:spPr bwMode="auto">
          <a:xfrm>
            <a:off x="418549" y="934134"/>
            <a:ext cx="551986" cy="596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Man and woman avatars Free Vector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6" t="68977" r="69971" b="9679"/>
          <a:stretch/>
        </p:blipFill>
        <p:spPr bwMode="auto">
          <a:xfrm>
            <a:off x="234989" y="1481415"/>
            <a:ext cx="248787" cy="285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Man and woman avatars Free Vector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6" t="9381" r="70316" b="70592"/>
          <a:stretch/>
        </p:blipFill>
        <p:spPr bwMode="auto">
          <a:xfrm>
            <a:off x="1154095" y="1165902"/>
            <a:ext cx="417460" cy="45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Man and woman avatars Free Vector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86" t="68162" r="50799" b="11827"/>
          <a:stretch/>
        </p:blipFill>
        <p:spPr bwMode="auto">
          <a:xfrm>
            <a:off x="636049" y="1567511"/>
            <a:ext cx="452819" cy="489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Man and woman avatars Free Vector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67" t="9381" r="30335" b="70592"/>
          <a:stretch/>
        </p:blipFill>
        <p:spPr bwMode="auto">
          <a:xfrm>
            <a:off x="934615" y="829975"/>
            <a:ext cx="336135" cy="333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587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/>
        </p:nvSpPr>
        <p:spPr>
          <a:xfrm>
            <a:off x="3313043" y="0"/>
            <a:ext cx="5799780" cy="3373002"/>
          </a:xfrm>
          <a:custGeom>
            <a:avLst/>
            <a:gdLst>
              <a:gd name="connsiteX0" fmla="*/ 77408 w 5647766"/>
              <a:gd name="connsiteY0" fmla="*/ 0 h 3283418"/>
              <a:gd name="connsiteX1" fmla="*/ 5570358 w 5647766"/>
              <a:gd name="connsiteY1" fmla="*/ 0 h 3283418"/>
              <a:gd name="connsiteX2" fmla="*/ 5590395 w 5647766"/>
              <a:gd name="connsiteY2" fmla="*/ 73718 h 3283418"/>
              <a:gd name="connsiteX3" fmla="*/ 5647766 w 5647766"/>
              <a:gd name="connsiteY3" fmla="*/ 612085 h 3283418"/>
              <a:gd name="connsiteX4" fmla="*/ 2823883 w 5647766"/>
              <a:gd name="connsiteY4" fmla="*/ 3283418 h 3283418"/>
              <a:gd name="connsiteX5" fmla="*/ 0 w 5647766"/>
              <a:gd name="connsiteY5" fmla="*/ 612085 h 3283418"/>
              <a:gd name="connsiteX6" fmla="*/ 57371 w 5647766"/>
              <a:gd name="connsiteY6" fmla="*/ 73718 h 3283418"/>
              <a:gd name="connsiteX7" fmla="*/ 77408 w 5647766"/>
              <a:gd name="connsiteY7" fmla="*/ 0 h 3283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7766" h="3283418">
                <a:moveTo>
                  <a:pt x="77408" y="0"/>
                </a:moveTo>
                <a:lnTo>
                  <a:pt x="5570358" y="0"/>
                </a:lnTo>
                <a:lnTo>
                  <a:pt x="5590395" y="73718"/>
                </a:lnTo>
                <a:cubicBezTo>
                  <a:pt x="5628011" y="247616"/>
                  <a:pt x="5647766" y="427668"/>
                  <a:pt x="5647766" y="612085"/>
                </a:cubicBezTo>
                <a:cubicBezTo>
                  <a:pt x="5647766" y="2087421"/>
                  <a:pt x="4383471" y="3283418"/>
                  <a:pt x="2823883" y="3283418"/>
                </a:cubicBezTo>
                <a:cubicBezTo>
                  <a:pt x="1264295" y="3283418"/>
                  <a:pt x="0" y="2087421"/>
                  <a:pt x="0" y="612085"/>
                </a:cubicBezTo>
                <a:cubicBezTo>
                  <a:pt x="0" y="427668"/>
                  <a:pt x="19755" y="247616"/>
                  <a:pt x="57371" y="73718"/>
                </a:cubicBezTo>
                <a:lnTo>
                  <a:pt x="77408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Outright Satisfaction with </a:t>
            </a:r>
            <a:r>
              <a:rPr lang="en-US" sz="32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o</a:t>
            </a:r>
            <a:r>
              <a:rPr lang="en-US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verall performance of provincial </a:t>
            </a:r>
            <a:r>
              <a:rPr lang="en-US" sz="32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g</a:t>
            </a:r>
            <a:r>
              <a:rPr lang="en-US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overnment</a:t>
            </a:r>
            <a:r>
              <a:rPr lang="en-US" sz="3200" dirty="0" smtClean="0"/>
              <a:t> differs by </a:t>
            </a:r>
            <a:endParaRPr lang="en-US" sz="3200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Population Group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6156" name="Picture 12" descr="http://www.clker.com/cliparts/t/x/1/j/4/B/thumbs-up-larger-hi.pn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53" y="2073684"/>
            <a:ext cx="3550024" cy="3804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4" descr="http://broomfield.org/images/pages/N2106/blue%20heading%20icons_thumbsup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3443" y="0"/>
            <a:ext cx="738366" cy="738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290930" y="3494427"/>
            <a:ext cx="7341771" cy="2239191"/>
            <a:chOff x="290930" y="3494427"/>
            <a:chExt cx="7341771" cy="2239191"/>
          </a:xfrm>
        </p:grpSpPr>
        <p:grpSp>
          <p:nvGrpSpPr>
            <p:cNvPr id="48" name="Group 47"/>
            <p:cNvGrpSpPr/>
            <p:nvPr/>
          </p:nvGrpSpPr>
          <p:grpSpPr>
            <a:xfrm>
              <a:off x="1232942" y="4659763"/>
              <a:ext cx="4772331" cy="501941"/>
              <a:chOff x="2267341" y="5338248"/>
              <a:chExt cx="4772331" cy="501941"/>
            </a:xfrm>
          </p:grpSpPr>
          <p:sp>
            <p:nvSpPr>
              <p:cNvPr id="51" name="Freeform 50"/>
              <p:cNvSpPr/>
              <p:nvPr/>
            </p:nvSpPr>
            <p:spPr>
              <a:xfrm>
                <a:off x="3265973" y="5386890"/>
                <a:ext cx="3773699" cy="453299"/>
              </a:xfrm>
              <a:custGeom>
                <a:avLst/>
                <a:gdLst>
                  <a:gd name="connsiteX0" fmla="*/ 202863 w 3773699"/>
                  <a:gd name="connsiteY0" fmla="*/ 0 h 453299"/>
                  <a:gd name="connsiteX1" fmla="*/ 386239 w 3773699"/>
                  <a:gd name="connsiteY1" fmla="*/ 0 h 453299"/>
                  <a:gd name="connsiteX2" fmla="*/ 805122 w 3773699"/>
                  <a:gd name="connsiteY2" fmla="*/ 0 h 453299"/>
                  <a:gd name="connsiteX3" fmla="*/ 1058098 w 3773699"/>
                  <a:gd name="connsiteY3" fmla="*/ 0 h 453299"/>
                  <a:gd name="connsiteX4" fmla="*/ 1241474 w 3773699"/>
                  <a:gd name="connsiteY4" fmla="*/ 0 h 453299"/>
                  <a:gd name="connsiteX5" fmla="*/ 2653217 w 3773699"/>
                  <a:gd name="connsiteY5" fmla="*/ 0 h 453299"/>
                  <a:gd name="connsiteX6" fmla="*/ 2695865 w 3773699"/>
                  <a:gd name="connsiteY6" fmla="*/ 2223 h 453299"/>
                  <a:gd name="connsiteX7" fmla="*/ 2715601 w 3773699"/>
                  <a:gd name="connsiteY7" fmla="*/ 0 h 453299"/>
                  <a:gd name="connsiteX8" fmla="*/ 3570836 w 3773699"/>
                  <a:gd name="connsiteY8" fmla="*/ 0 h 453299"/>
                  <a:gd name="connsiteX9" fmla="*/ 3773699 w 3773699"/>
                  <a:gd name="connsiteY9" fmla="*/ 226650 h 453299"/>
                  <a:gd name="connsiteX10" fmla="*/ 3570836 w 3773699"/>
                  <a:gd name="connsiteY10" fmla="*/ 453299 h 453299"/>
                  <a:gd name="connsiteX11" fmla="*/ 2715601 w 3773699"/>
                  <a:gd name="connsiteY11" fmla="*/ 453299 h 453299"/>
                  <a:gd name="connsiteX12" fmla="*/ 2695865 w 3773699"/>
                  <a:gd name="connsiteY12" fmla="*/ 451076 h 453299"/>
                  <a:gd name="connsiteX13" fmla="*/ 2653217 w 3773699"/>
                  <a:gd name="connsiteY13" fmla="*/ 453299 h 453299"/>
                  <a:gd name="connsiteX14" fmla="*/ 1241474 w 3773699"/>
                  <a:gd name="connsiteY14" fmla="*/ 453299 h 453299"/>
                  <a:gd name="connsiteX15" fmla="*/ 1058098 w 3773699"/>
                  <a:gd name="connsiteY15" fmla="*/ 453299 h 453299"/>
                  <a:gd name="connsiteX16" fmla="*/ 805122 w 3773699"/>
                  <a:gd name="connsiteY16" fmla="*/ 453299 h 453299"/>
                  <a:gd name="connsiteX17" fmla="*/ 386239 w 3773699"/>
                  <a:gd name="connsiteY17" fmla="*/ 453299 h 453299"/>
                  <a:gd name="connsiteX18" fmla="*/ 202863 w 3773699"/>
                  <a:gd name="connsiteY18" fmla="*/ 453299 h 453299"/>
                  <a:gd name="connsiteX19" fmla="*/ 0 w 3773699"/>
                  <a:gd name="connsiteY19" fmla="*/ 226650 h 453299"/>
                  <a:gd name="connsiteX20" fmla="*/ 202863 w 3773699"/>
                  <a:gd name="connsiteY20" fmla="*/ 0 h 45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73699" h="453299">
                    <a:moveTo>
                      <a:pt x="202863" y="0"/>
                    </a:moveTo>
                    <a:lnTo>
                      <a:pt x="386239" y="0"/>
                    </a:lnTo>
                    <a:lnTo>
                      <a:pt x="805122" y="0"/>
                    </a:lnTo>
                    <a:lnTo>
                      <a:pt x="1058098" y="0"/>
                    </a:lnTo>
                    <a:lnTo>
                      <a:pt x="1241474" y="0"/>
                    </a:lnTo>
                    <a:lnTo>
                      <a:pt x="2653217" y="0"/>
                    </a:lnTo>
                    <a:lnTo>
                      <a:pt x="2695865" y="2223"/>
                    </a:lnTo>
                    <a:lnTo>
                      <a:pt x="2715601" y="0"/>
                    </a:lnTo>
                    <a:lnTo>
                      <a:pt x="3570836" y="0"/>
                    </a:lnTo>
                    <a:cubicBezTo>
                      <a:pt x="3682863" y="0"/>
                      <a:pt x="3773699" y="101468"/>
                      <a:pt x="3773699" y="226650"/>
                    </a:cubicBezTo>
                    <a:cubicBezTo>
                      <a:pt x="3773699" y="351832"/>
                      <a:pt x="3682863" y="453299"/>
                      <a:pt x="3570836" y="453299"/>
                    </a:cubicBezTo>
                    <a:lnTo>
                      <a:pt x="2715601" y="453299"/>
                    </a:lnTo>
                    <a:lnTo>
                      <a:pt x="2695865" y="451076"/>
                    </a:lnTo>
                    <a:lnTo>
                      <a:pt x="2653217" y="453299"/>
                    </a:lnTo>
                    <a:lnTo>
                      <a:pt x="1241474" y="453299"/>
                    </a:lnTo>
                    <a:lnTo>
                      <a:pt x="1058098" y="453299"/>
                    </a:lnTo>
                    <a:lnTo>
                      <a:pt x="805122" y="453299"/>
                    </a:lnTo>
                    <a:lnTo>
                      <a:pt x="386239" y="453299"/>
                    </a:lnTo>
                    <a:lnTo>
                      <a:pt x="202863" y="453299"/>
                    </a:lnTo>
                    <a:cubicBezTo>
                      <a:pt x="90836" y="453299"/>
                      <a:pt x="0" y="351832"/>
                      <a:pt x="0" y="226650"/>
                    </a:cubicBezTo>
                    <a:cubicBezTo>
                      <a:pt x="0" y="101468"/>
                      <a:pt x="90836" y="0"/>
                      <a:pt x="202863" y="0"/>
                    </a:cubicBezTo>
                    <a:close/>
                  </a:path>
                </a:pathLst>
              </a:custGeom>
              <a:gradFill flip="none" rotWithShape="1">
                <a:gsLst>
                  <a:gs pos="27000">
                    <a:schemeClr val="accent6">
                      <a:lumMod val="75000"/>
                      <a:alpha val="25000"/>
                    </a:schemeClr>
                  </a:gs>
                  <a:gs pos="100000">
                    <a:schemeClr val="accent6">
                      <a:lumMod val="50000"/>
                    </a:schemeClr>
                  </a:gs>
                </a:gsLst>
                <a:lin ang="12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dirty="0"/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2267341" y="5338248"/>
                <a:ext cx="4236271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sz="2000" b="1" dirty="0" smtClean="0">
                    <a:solidFill>
                      <a:schemeClr val="bg1"/>
                    </a:solidFill>
                  </a:rPr>
                  <a:t>       </a:t>
                </a:r>
                <a:endParaRPr lang="en-ZA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2" name="Freeform 51"/>
            <p:cNvSpPr/>
            <p:nvPr/>
          </p:nvSpPr>
          <p:spPr>
            <a:xfrm>
              <a:off x="2051986" y="5272635"/>
              <a:ext cx="3455779" cy="460983"/>
            </a:xfrm>
            <a:custGeom>
              <a:avLst/>
              <a:gdLst>
                <a:gd name="connsiteX0" fmla="*/ 2397681 w 3455779"/>
                <a:gd name="connsiteY0" fmla="*/ 0 h 460983"/>
                <a:gd name="connsiteX1" fmla="*/ 3252916 w 3455779"/>
                <a:gd name="connsiteY1" fmla="*/ 0 h 460983"/>
                <a:gd name="connsiteX2" fmla="*/ 3455779 w 3455779"/>
                <a:gd name="connsiteY2" fmla="*/ 226650 h 460983"/>
                <a:gd name="connsiteX3" fmla="*/ 3252916 w 3455779"/>
                <a:gd name="connsiteY3" fmla="*/ 453299 h 460983"/>
                <a:gd name="connsiteX4" fmla="*/ 2431232 w 3455779"/>
                <a:gd name="connsiteY4" fmla="*/ 453299 h 460983"/>
                <a:gd name="connsiteX5" fmla="*/ 2431215 w 3455779"/>
                <a:gd name="connsiteY5" fmla="*/ 453300 h 460983"/>
                <a:gd name="connsiteX6" fmla="*/ 1285410 w 3455779"/>
                <a:gd name="connsiteY6" fmla="*/ 453300 h 460983"/>
                <a:gd name="connsiteX7" fmla="*/ 1276536 w 3455779"/>
                <a:gd name="connsiteY7" fmla="*/ 456378 h 460983"/>
                <a:gd name="connsiteX8" fmla="*/ 1235655 w 3455779"/>
                <a:gd name="connsiteY8" fmla="*/ 460982 h 460983"/>
                <a:gd name="connsiteX9" fmla="*/ 1058107 w 3455779"/>
                <a:gd name="connsiteY9" fmla="*/ 460982 h 460983"/>
                <a:gd name="connsiteX10" fmla="*/ 1058098 w 3455779"/>
                <a:gd name="connsiteY10" fmla="*/ 460983 h 460983"/>
                <a:gd name="connsiteX11" fmla="*/ 202863 w 3455779"/>
                <a:gd name="connsiteY11" fmla="*/ 460983 h 460983"/>
                <a:gd name="connsiteX12" fmla="*/ 0 w 3455779"/>
                <a:gd name="connsiteY12" fmla="*/ 234334 h 460983"/>
                <a:gd name="connsiteX13" fmla="*/ 202863 w 3455779"/>
                <a:gd name="connsiteY13" fmla="*/ 7684 h 460983"/>
                <a:gd name="connsiteX14" fmla="*/ 380411 w 3455779"/>
                <a:gd name="connsiteY14" fmla="*/ 7684 h 460983"/>
                <a:gd name="connsiteX15" fmla="*/ 380420 w 3455779"/>
                <a:gd name="connsiteY15" fmla="*/ 7683 h 460983"/>
                <a:gd name="connsiteX16" fmla="*/ 677875 w 3455779"/>
                <a:gd name="connsiteY16" fmla="*/ 7683 h 460983"/>
                <a:gd name="connsiteX17" fmla="*/ 695067 w 3455779"/>
                <a:gd name="connsiteY17" fmla="*/ 4606 h 460983"/>
                <a:gd name="connsiteX18" fmla="*/ 774270 w 3455779"/>
                <a:gd name="connsiteY18" fmla="*/ 1 h 460983"/>
                <a:gd name="connsiteX19" fmla="*/ 2397672 w 3455779"/>
                <a:gd name="connsiteY19" fmla="*/ 1 h 460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55779" h="460983">
                  <a:moveTo>
                    <a:pt x="2397681" y="0"/>
                  </a:moveTo>
                  <a:lnTo>
                    <a:pt x="3252916" y="0"/>
                  </a:lnTo>
                  <a:cubicBezTo>
                    <a:pt x="3364943" y="0"/>
                    <a:pt x="3455779" y="101468"/>
                    <a:pt x="3455779" y="226650"/>
                  </a:cubicBezTo>
                  <a:cubicBezTo>
                    <a:pt x="3455779" y="351832"/>
                    <a:pt x="3364943" y="453299"/>
                    <a:pt x="3252916" y="453299"/>
                  </a:cubicBezTo>
                  <a:lnTo>
                    <a:pt x="2431232" y="453299"/>
                  </a:lnTo>
                  <a:lnTo>
                    <a:pt x="2431215" y="453300"/>
                  </a:lnTo>
                  <a:lnTo>
                    <a:pt x="1285410" y="453300"/>
                  </a:lnTo>
                  <a:lnTo>
                    <a:pt x="1276536" y="456378"/>
                  </a:lnTo>
                  <a:cubicBezTo>
                    <a:pt x="1263331" y="459397"/>
                    <a:pt x="1249658" y="460982"/>
                    <a:pt x="1235655" y="460982"/>
                  </a:cubicBezTo>
                  <a:lnTo>
                    <a:pt x="1058107" y="460982"/>
                  </a:lnTo>
                  <a:lnTo>
                    <a:pt x="1058098" y="460983"/>
                  </a:lnTo>
                  <a:lnTo>
                    <a:pt x="202863" y="460983"/>
                  </a:lnTo>
                  <a:cubicBezTo>
                    <a:pt x="90836" y="460983"/>
                    <a:pt x="0" y="359516"/>
                    <a:pt x="0" y="234334"/>
                  </a:cubicBezTo>
                  <a:cubicBezTo>
                    <a:pt x="0" y="109152"/>
                    <a:pt x="90836" y="7684"/>
                    <a:pt x="202863" y="7684"/>
                  </a:cubicBezTo>
                  <a:lnTo>
                    <a:pt x="380411" y="7684"/>
                  </a:lnTo>
                  <a:lnTo>
                    <a:pt x="380420" y="7683"/>
                  </a:lnTo>
                  <a:lnTo>
                    <a:pt x="677875" y="7683"/>
                  </a:lnTo>
                  <a:lnTo>
                    <a:pt x="695067" y="4606"/>
                  </a:lnTo>
                  <a:cubicBezTo>
                    <a:pt x="720651" y="1587"/>
                    <a:pt x="747140" y="1"/>
                    <a:pt x="774270" y="1"/>
                  </a:cubicBezTo>
                  <a:lnTo>
                    <a:pt x="2397672" y="1"/>
                  </a:lnTo>
                  <a:close/>
                </a:path>
              </a:pathLst>
            </a:custGeom>
            <a:gradFill flip="none" rotWithShape="1">
              <a:gsLst>
                <a:gs pos="27000">
                  <a:schemeClr val="accent6">
                    <a:lumMod val="75000"/>
                    <a:alpha val="25000"/>
                  </a:schemeClr>
                </a:gs>
                <a:gs pos="100000">
                  <a:schemeClr val="accent6">
                    <a:lumMod val="5000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2132995" y="3494427"/>
              <a:ext cx="5499706" cy="453304"/>
              <a:chOff x="2947595" y="3544543"/>
              <a:chExt cx="4875566" cy="453304"/>
            </a:xfrm>
          </p:grpSpPr>
          <p:sp>
            <p:nvSpPr>
              <p:cNvPr id="49" name="Freeform 48"/>
              <p:cNvSpPr/>
              <p:nvPr/>
            </p:nvSpPr>
            <p:spPr>
              <a:xfrm>
                <a:off x="2947595" y="3544543"/>
                <a:ext cx="4875566" cy="453304"/>
              </a:xfrm>
              <a:custGeom>
                <a:avLst/>
                <a:gdLst>
                  <a:gd name="connsiteX0" fmla="*/ 3691101 w 4749199"/>
                  <a:gd name="connsiteY0" fmla="*/ 0 h 453304"/>
                  <a:gd name="connsiteX1" fmla="*/ 4546336 w 4749199"/>
                  <a:gd name="connsiteY1" fmla="*/ 0 h 453304"/>
                  <a:gd name="connsiteX2" fmla="*/ 4749199 w 4749199"/>
                  <a:gd name="connsiteY2" fmla="*/ 226650 h 453304"/>
                  <a:gd name="connsiteX3" fmla="*/ 4546336 w 4749199"/>
                  <a:gd name="connsiteY3" fmla="*/ 453299 h 453304"/>
                  <a:gd name="connsiteX4" fmla="*/ 3813584 w 4749199"/>
                  <a:gd name="connsiteY4" fmla="*/ 453299 h 453304"/>
                  <a:gd name="connsiteX5" fmla="*/ 3813564 w 4749199"/>
                  <a:gd name="connsiteY5" fmla="*/ 453300 h 453304"/>
                  <a:gd name="connsiteX6" fmla="*/ 2136997 w 4749199"/>
                  <a:gd name="connsiteY6" fmla="*/ 453300 h 453304"/>
                  <a:gd name="connsiteX7" fmla="*/ 2136988 w 4749199"/>
                  <a:gd name="connsiteY7" fmla="*/ 453301 h 453304"/>
                  <a:gd name="connsiteX8" fmla="*/ 1777367 w 4749199"/>
                  <a:gd name="connsiteY8" fmla="*/ 453301 h 453304"/>
                  <a:gd name="connsiteX9" fmla="*/ 1777358 w 4749199"/>
                  <a:gd name="connsiteY9" fmla="*/ 453302 h 453304"/>
                  <a:gd name="connsiteX10" fmla="*/ 1417737 w 4749199"/>
                  <a:gd name="connsiteY10" fmla="*/ 453302 h 453304"/>
                  <a:gd name="connsiteX11" fmla="*/ 1417728 w 4749199"/>
                  <a:gd name="connsiteY11" fmla="*/ 453303 h 453304"/>
                  <a:gd name="connsiteX12" fmla="*/ 1058107 w 4749199"/>
                  <a:gd name="connsiteY12" fmla="*/ 453303 h 453304"/>
                  <a:gd name="connsiteX13" fmla="*/ 1058098 w 4749199"/>
                  <a:gd name="connsiteY13" fmla="*/ 453304 h 453304"/>
                  <a:gd name="connsiteX14" fmla="*/ 202863 w 4749199"/>
                  <a:gd name="connsiteY14" fmla="*/ 453304 h 453304"/>
                  <a:gd name="connsiteX15" fmla="*/ 0 w 4749199"/>
                  <a:gd name="connsiteY15" fmla="*/ 226655 h 453304"/>
                  <a:gd name="connsiteX16" fmla="*/ 202863 w 4749199"/>
                  <a:gd name="connsiteY16" fmla="*/ 5 h 453304"/>
                  <a:gd name="connsiteX17" fmla="*/ 562484 w 4749199"/>
                  <a:gd name="connsiteY17" fmla="*/ 5 h 453304"/>
                  <a:gd name="connsiteX18" fmla="*/ 562493 w 4749199"/>
                  <a:gd name="connsiteY18" fmla="*/ 4 h 453304"/>
                  <a:gd name="connsiteX19" fmla="*/ 922114 w 4749199"/>
                  <a:gd name="connsiteY19" fmla="*/ 4 h 453304"/>
                  <a:gd name="connsiteX20" fmla="*/ 922123 w 4749199"/>
                  <a:gd name="connsiteY20" fmla="*/ 3 h 453304"/>
                  <a:gd name="connsiteX21" fmla="*/ 1281744 w 4749199"/>
                  <a:gd name="connsiteY21" fmla="*/ 3 h 453304"/>
                  <a:gd name="connsiteX22" fmla="*/ 1281753 w 4749199"/>
                  <a:gd name="connsiteY22" fmla="*/ 2 h 453304"/>
                  <a:gd name="connsiteX23" fmla="*/ 1893853 w 4749199"/>
                  <a:gd name="connsiteY23" fmla="*/ 2 h 453304"/>
                  <a:gd name="connsiteX24" fmla="*/ 1893873 w 4749199"/>
                  <a:gd name="connsiteY24" fmla="*/ 1 h 453304"/>
                  <a:gd name="connsiteX25" fmla="*/ 3691092 w 4749199"/>
                  <a:gd name="connsiteY25" fmla="*/ 1 h 453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749199" h="453304">
                    <a:moveTo>
                      <a:pt x="3691101" y="0"/>
                    </a:moveTo>
                    <a:lnTo>
                      <a:pt x="4546336" y="0"/>
                    </a:lnTo>
                    <a:cubicBezTo>
                      <a:pt x="4658363" y="0"/>
                      <a:pt x="4749199" y="101468"/>
                      <a:pt x="4749199" y="226650"/>
                    </a:cubicBezTo>
                    <a:cubicBezTo>
                      <a:pt x="4749199" y="351832"/>
                      <a:pt x="4658363" y="453299"/>
                      <a:pt x="4546336" y="453299"/>
                    </a:cubicBezTo>
                    <a:lnTo>
                      <a:pt x="3813584" y="453299"/>
                    </a:lnTo>
                    <a:lnTo>
                      <a:pt x="3813564" y="453300"/>
                    </a:lnTo>
                    <a:lnTo>
                      <a:pt x="2136997" y="453300"/>
                    </a:lnTo>
                    <a:lnTo>
                      <a:pt x="2136988" y="453301"/>
                    </a:lnTo>
                    <a:lnTo>
                      <a:pt x="1777367" y="453301"/>
                    </a:lnTo>
                    <a:lnTo>
                      <a:pt x="1777358" y="453302"/>
                    </a:lnTo>
                    <a:lnTo>
                      <a:pt x="1417737" y="453302"/>
                    </a:lnTo>
                    <a:lnTo>
                      <a:pt x="1417728" y="453303"/>
                    </a:lnTo>
                    <a:lnTo>
                      <a:pt x="1058107" y="453303"/>
                    </a:lnTo>
                    <a:lnTo>
                      <a:pt x="1058098" y="453304"/>
                    </a:lnTo>
                    <a:lnTo>
                      <a:pt x="202863" y="453304"/>
                    </a:lnTo>
                    <a:cubicBezTo>
                      <a:pt x="90836" y="453304"/>
                      <a:pt x="0" y="351837"/>
                      <a:pt x="0" y="226655"/>
                    </a:cubicBezTo>
                    <a:cubicBezTo>
                      <a:pt x="0" y="101473"/>
                      <a:pt x="90836" y="5"/>
                      <a:pt x="202863" y="5"/>
                    </a:cubicBezTo>
                    <a:lnTo>
                      <a:pt x="562484" y="5"/>
                    </a:lnTo>
                    <a:lnTo>
                      <a:pt x="562493" y="4"/>
                    </a:lnTo>
                    <a:lnTo>
                      <a:pt x="922114" y="4"/>
                    </a:lnTo>
                    <a:lnTo>
                      <a:pt x="922123" y="3"/>
                    </a:lnTo>
                    <a:lnTo>
                      <a:pt x="1281744" y="3"/>
                    </a:lnTo>
                    <a:lnTo>
                      <a:pt x="1281753" y="2"/>
                    </a:lnTo>
                    <a:lnTo>
                      <a:pt x="1893853" y="2"/>
                    </a:lnTo>
                    <a:lnTo>
                      <a:pt x="1893873" y="1"/>
                    </a:lnTo>
                    <a:lnTo>
                      <a:pt x="3691092" y="1"/>
                    </a:lnTo>
                    <a:close/>
                  </a:path>
                </a:pathLst>
              </a:custGeom>
              <a:gradFill flip="none" rotWithShape="1">
                <a:gsLst>
                  <a:gs pos="27000">
                    <a:schemeClr val="accent6">
                      <a:lumMod val="75000"/>
                      <a:alpha val="25000"/>
                    </a:schemeClr>
                  </a:gs>
                  <a:gs pos="100000">
                    <a:schemeClr val="accent6">
                      <a:lumMod val="50000"/>
                    </a:schemeClr>
                  </a:gs>
                </a:gsLst>
                <a:lin ang="12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dirty="0"/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3030737" y="3597737"/>
                <a:ext cx="469325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chemeClr val="bg1"/>
                    </a:solidFill>
                  </a:rPr>
                  <a:t>Coloured                                                          48.0% </a:t>
                </a:r>
                <a:endParaRPr lang="en-ZA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7" name="Group 56"/>
            <p:cNvGrpSpPr/>
            <p:nvPr/>
          </p:nvGrpSpPr>
          <p:grpSpPr>
            <a:xfrm>
              <a:off x="2170702" y="4086109"/>
              <a:ext cx="4126141" cy="456247"/>
              <a:chOff x="3023959" y="4083231"/>
              <a:chExt cx="4454941" cy="456247"/>
            </a:xfrm>
          </p:grpSpPr>
          <p:sp>
            <p:nvSpPr>
              <p:cNvPr id="50" name="Freeform 49"/>
              <p:cNvSpPr/>
              <p:nvPr/>
            </p:nvSpPr>
            <p:spPr>
              <a:xfrm>
                <a:off x="3023959" y="4083231"/>
                <a:ext cx="4454941" cy="453649"/>
              </a:xfrm>
              <a:custGeom>
                <a:avLst/>
                <a:gdLst>
                  <a:gd name="connsiteX0" fmla="*/ 3396843 w 4454941"/>
                  <a:gd name="connsiteY0" fmla="*/ 0 h 453649"/>
                  <a:gd name="connsiteX1" fmla="*/ 4252078 w 4454941"/>
                  <a:gd name="connsiteY1" fmla="*/ 0 h 453649"/>
                  <a:gd name="connsiteX2" fmla="*/ 4454941 w 4454941"/>
                  <a:gd name="connsiteY2" fmla="*/ 226650 h 453649"/>
                  <a:gd name="connsiteX3" fmla="*/ 4252078 w 4454941"/>
                  <a:gd name="connsiteY3" fmla="*/ 453299 h 453649"/>
                  <a:gd name="connsiteX4" fmla="*/ 3396843 w 4454941"/>
                  <a:gd name="connsiteY4" fmla="*/ 453299 h 453649"/>
                  <a:gd name="connsiteX5" fmla="*/ 3390354 w 4454941"/>
                  <a:gd name="connsiteY5" fmla="*/ 452568 h 453649"/>
                  <a:gd name="connsiteX6" fmla="*/ 3373166 w 4454941"/>
                  <a:gd name="connsiteY6" fmla="*/ 453369 h 453649"/>
                  <a:gd name="connsiteX7" fmla="*/ 1670419 w 4454941"/>
                  <a:gd name="connsiteY7" fmla="*/ 453369 h 453649"/>
                  <a:gd name="connsiteX8" fmla="*/ 1669798 w 4454941"/>
                  <a:gd name="connsiteY8" fmla="*/ 453439 h 453649"/>
                  <a:gd name="connsiteX9" fmla="*/ 1466519 w 4454941"/>
                  <a:gd name="connsiteY9" fmla="*/ 453439 h 453649"/>
                  <a:gd name="connsiteX10" fmla="*/ 1465898 w 4454941"/>
                  <a:gd name="connsiteY10" fmla="*/ 453509 h 453649"/>
                  <a:gd name="connsiteX11" fmla="*/ 1262619 w 4454941"/>
                  <a:gd name="connsiteY11" fmla="*/ 453509 h 453649"/>
                  <a:gd name="connsiteX12" fmla="*/ 1261998 w 4454941"/>
                  <a:gd name="connsiteY12" fmla="*/ 453579 h 453649"/>
                  <a:gd name="connsiteX13" fmla="*/ 1058719 w 4454941"/>
                  <a:gd name="connsiteY13" fmla="*/ 453579 h 453649"/>
                  <a:gd name="connsiteX14" fmla="*/ 1058098 w 4454941"/>
                  <a:gd name="connsiteY14" fmla="*/ 453649 h 453649"/>
                  <a:gd name="connsiteX15" fmla="*/ 202863 w 4454941"/>
                  <a:gd name="connsiteY15" fmla="*/ 453649 h 453649"/>
                  <a:gd name="connsiteX16" fmla="*/ 0 w 4454941"/>
                  <a:gd name="connsiteY16" fmla="*/ 227000 h 453649"/>
                  <a:gd name="connsiteX17" fmla="*/ 202863 w 4454941"/>
                  <a:gd name="connsiteY17" fmla="*/ 350 h 453649"/>
                  <a:gd name="connsiteX18" fmla="*/ 406141 w 4454941"/>
                  <a:gd name="connsiteY18" fmla="*/ 350 h 453649"/>
                  <a:gd name="connsiteX19" fmla="*/ 406763 w 4454941"/>
                  <a:gd name="connsiteY19" fmla="*/ 280 h 453649"/>
                  <a:gd name="connsiteX20" fmla="*/ 610041 w 4454941"/>
                  <a:gd name="connsiteY20" fmla="*/ 280 h 453649"/>
                  <a:gd name="connsiteX21" fmla="*/ 610663 w 4454941"/>
                  <a:gd name="connsiteY21" fmla="*/ 210 h 453649"/>
                  <a:gd name="connsiteX22" fmla="*/ 813941 w 4454941"/>
                  <a:gd name="connsiteY22" fmla="*/ 210 h 453649"/>
                  <a:gd name="connsiteX23" fmla="*/ 814563 w 4454941"/>
                  <a:gd name="connsiteY23" fmla="*/ 140 h 453649"/>
                  <a:gd name="connsiteX24" fmla="*/ 1304445 w 4454941"/>
                  <a:gd name="connsiteY24" fmla="*/ 140 h 453649"/>
                  <a:gd name="connsiteX25" fmla="*/ 1305947 w 4454941"/>
                  <a:gd name="connsiteY25" fmla="*/ 70 h 453649"/>
                  <a:gd name="connsiteX26" fmla="*/ 3373166 w 4454941"/>
                  <a:gd name="connsiteY26" fmla="*/ 70 h 453649"/>
                  <a:gd name="connsiteX27" fmla="*/ 3389475 w 4454941"/>
                  <a:gd name="connsiteY27" fmla="*/ 830 h 453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454941" h="453649">
                    <a:moveTo>
                      <a:pt x="3396843" y="0"/>
                    </a:moveTo>
                    <a:lnTo>
                      <a:pt x="4252078" y="0"/>
                    </a:lnTo>
                    <a:cubicBezTo>
                      <a:pt x="4364105" y="0"/>
                      <a:pt x="4454941" y="101468"/>
                      <a:pt x="4454941" y="226650"/>
                    </a:cubicBezTo>
                    <a:cubicBezTo>
                      <a:pt x="4454941" y="351832"/>
                      <a:pt x="4364105" y="453299"/>
                      <a:pt x="4252078" y="453299"/>
                    </a:cubicBezTo>
                    <a:lnTo>
                      <a:pt x="3396843" y="453299"/>
                    </a:lnTo>
                    <a:lnTo>
                      <a:pt x="3390354" y="452568"/>
                    </a:lnTo>
                    <a:lnTo>
                      <a:pt x="3373166" y="453369"/>
                    </a:lnTo>
                    <a:lnTo>
                      <a:pt x="1670419" y="453369"/>
                    </a:lnTo>
                    <a:lnTo>
                      <a:pt x="1669798" y="453439"/>
                    </a:lnTo>
                    <a:lnTo>
                      <a:pt x="1466519" y="453439"/>
                    </a:lnTo>
                    <a:lnTo>
                      <a:pt x="1465898" y="453509"/>
                    </a:lnTo>
                    <a:lnTo>
                      <a:pt x="1262619" y="453509"/>
                    </a:lnTo>
                    <a:lnTo>
                      <a:pt x="1261998" y="453579"/>
                    </a:lnTo>
                    <a:lnTo>
                      <a:pt x="1058719" y="453579"/>
                    </a:lnTo>
                    <a:lnTo>
                      <a:pt x="1058098" y="453649"/>
                    </a:lnTo>
                    <a:lnTo>
                      <a:pt x="202863" y="453649"/>
                    </a:lnTo>
                    <a:cubicBezTo>
                      <a:pt x="90836" y="453649"/>
                      <a:pt x="0" y="352182"/>
                      <a:pt x="0" y="227000"/>
                    </a:cubicBezTo>
                    <a:cubicBezTo>
                      <a:pt x="0" y="101818"/>
                      <a:pt x="90836" y="350"/>
                      <a:pt x="202863" y="350"/>
                    </a:cubicBezTo>
                    <a:lnTo>
                      <a:pt x="406141" y="350"/>
                    </a:lnTo>
                    <a:lnTo>
                      <a:pt x="406763" y="280"/>
                    </a:lnTo>
                    <a:lnTo>
                      <a:pt x="610041" y="280"/>
                    </a:lnTo>
                    <a:lnTo>
                      <a:pt x="610663" y="210"/>
                    </a:lnTo>
                    <a:lnTo>
                      <a:pt x="813941" y="210"/>
                    </a:lnTo>
                    <a:lnTo>
                      <a:pt x="814563" y="140"/>
                    </a:lnTo>
                    <a:lnTo>
                      <a:pt x="1304445" y="140"/>
                    </a:lnTo>
                    <a:lnTo>
                      <a:pt x="1305947" y="70"/>
                    </a:lnTo>
                    <a:lnTo>
                      <a:pt x="3373166" y="70"/>
                    </a:lnTo>
                    <a:lnTo>
                      <a:pt x="3389475" y="830"/>
                    </a:lnTo>
                    <a:close/>
                  </a:path>
                </a:pathLst>
              </a:custGeom>
              <a:gradFill flip="none" rotWithShape="1">
                <a:gsLst>
                  <a:gs pos="27000">
                    <a:schemeClr val="accent6">
                      <a:lumMod val="75000"/>
                      <a:alpha val="25000"/>
                    </a:schemeClr>
                  </a:gs>
                  <a:gs pos="100000">
                    <a:schemeClr val="accent6">
                      <a:lumMod val="50000"/>
                    </a:schemeClr>
                  </a:gs>
                </a:gsLst>
                <a:lin ang="12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dirty="0"/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3042138" y="4139368"/>
                <a:ext cx="432424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chemeClr val="bg1"/>
                    </a:solidFill>
                  </a:rPr>
                  <a:t>White	          		      35.7%     </a:t>
                </a:r>
                <a:endParaRPr lang="en-ZA" sz="20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7" name="Rectangle 26"/>
            <p:cNvSpPr/>
            <p:nvPr/>
          </p:nvSpPr>
          <p:spPr>
            <a:xfrm>
              <a:off x="290930" y="4258833"/>
              <a:ext cx="1929775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ZA" b="1" dirty="0" smtClean="0">
                  <a:solidFill>
                    <a:schemeClr val="bg1"/>
                  </a:solidFill>
                </a:rPr>
                <a:t>Satisfaction of</a:t>
              </a:r>
            </a:p>
            <a:p>
              <a:r>
                <a:rPr lang="en-ZA" b="1" dirty="0" smtClean="0">
                  <a:solidFill>
                    <a:schemeClr val="bg1"/>
                  </a:solidFill>
                </a:rPr>
                <a:t>Performance of </a:t>
              </a:r>
            </a:p>
            <a:p>
              <a:r>
                <a:rPr lang="en-US" b="1" dirty="0" smtClean="0">
                  <a:solidFill>
                    <a:schemeClr val="bg1"/>
                  </a:solidFill>
                </a:rPr>
                <a:t>Provincial </a:t>
              </a:r>
            </a:p>
            <a:p>
              <a:r>
                <a:rPr lang="en-US" b="1" dirty="0" smtClean="0">
                  <a:solidFill>
                    <a:schemeClr val="bg1"/>
                  </a:solidFill>
                </a:rPr>
                <a:t>Government</a:t>
              </a:r>
              <a:endParaRPr lang="en-ZA" b="1" dirty="0">
                <a:solidFill>
                  <a:schemeClr val="bg1"/>
                </a:solidFill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2187701" y="4758794"/>
              <a:ext cx="383149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ZA" sz="2000" b="1" dirty="0">
                  <a:solidFill>
                    <a:schemeClr val="bg1"/>
                  </a:solidFill>
                </a:rPr>
                <a:t>Black African                   	    32.5%</a:t>
              </a:r>
            </a:p>
          </p:txBody>
        </p:sp>
        <p:sp>
          <p:nvSpPr>
            <p:cNvPr id="4" name="Rectangle 3"/>
            <p:cNvSpPr/>
            <p:nvPr/>
          </p:nvSpPr>
          <p:spPr>
            <a:xfrm>
              <a:off x="2212764" y="5328073"/>
              <a:ext cx="322549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ZA" sz="2000" b="1" dirty="0">
                  <a:solidFill>
                    <a:schemeClr val="bg1"/>
                  </a:solidFill>
                </a:rPr>
                <a:t>Indian/Asian                  31.1%</a:t>
              </a:r>
            </a:p>
          </p:txBody>
        </p:sp>
      </p:grpSp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2194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6" name="Picture 12" descr="http://www.clker.com/cliparts/t/x/1/j/4/B/thumbs-up-larger-hi.pn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1312340" y="3105640"/>
            <a:ext cx="2856398" cy="3061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4" descr="http://broomfield.org/images/pages/N2106/blue%20heading%20icons_thumbsup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3443" y="0"/>
            <a:ext cx="738366" cy="738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Freeform 50"/>
          <p:cNvSpPr/>
          <p:nvPr/>
        </p:nvSpPr>
        <p:spPr>
          <a:xfrm>
            <a:off x="2799036" y="4135101"/>
            <a:ext cx="3254070" cy="386962"/>
          </a:xfrm>
          <a:custGeom>
            <a:avLst/>
            <a:gdLst>
              <a:gd name="connsiteX0" fmla="*/ 202863 w 3773699"/>
              <a:gd name="connsiteY0" fmla="*/ 0 h 453299"/>
              <a:gd name="connsiteX1" fmla="*/ 386239 w 3773699"/>
              <a:gd name="connsiteY1" fmla="*/ 0 h 453299"/>
              <a:gd name="connsiteX2" fmla="*/ 805122 w 3773699"/>
              <a:gd name="connsiteY2" fmla="*/ 0 h 453299"/>
              <a:gd name="connsiteX3" fmla="*/ 1058098 w 3773699"/>
              <a:gd name="connsiteY3" fmla="*/ 0 h 453299"/>
              <a:gd name="connsiteX4" fmla="*/ 1241474 w 3773699"/>
              <a:gd name="connsiteY4" fmla="*/ 0 h 453299"/>
              <a:gd name="connsiteX5" fmla="*/ 2653217 w 3773699"/>
              <a:gd name="connsiteY5" fmla="*/ 0 h 453299"/>
              <a:gd name="connsiteX6" fmla="*/ 2695865 w 3773699"/>
              <a:gd name="connsiteY6" fmla="*/ 2223 h 453299"/>
              <a:gd name="connsiteX7" fmla="*/ 2715601 w 3773699"/>
              <a:gd name="connsiteY7" fmla="*/ 0 h 453299"/>
              <a:gd name="connsiteX8" fmla="*/ 3570836 w 3773699"/>
              <a:gd name="connsiteY8" fmla="*/ 0 h 453299"/>
              <a:gd name="connsiteX9" fmla="*/ 3773699 w 3773699"/>
              <a:gd name="connsiteY9" fmla="*/ 226650 h 453299"/>
              <a:gd name="connsiteX10" fmla="*/ 3570836 w 3773699"/>
              <a:gd name="connsiteY10" fmla="*/ 453299 h 453299"/>
              <a:gd name="connsiteX11" fmla="*/ 2715601 w 3773699"/>
              <a:gd name="connsiteY11" fmla="*/ 453299 h 453299"/>
              <a:gd name="connsiteX12" fmla="*/ 2695865 w 3773699"/>
              <a:gd name="connsiteY12" fmla="*/ 451076 h 453299"/>
              <a:gd name="connsiteX13" fmla="*/ 2653217 w 3773699"/>
              <a:gd name="connsiteY13" fmla="*/ 453299 h 453299"/>
              <a:gd name="connsiteX14" fmla="*/ 1241474 w 3773699"/>
              <a:gd name="connsiteY14" fmla="*/ 453299 h 453299"/>
              <a:gd name="connsiteX15" fmla="*/ 1058098 w 3773699"/>
              <a:gd name="connsiteY15" fmla="*/ 453299 h 453299"/>
              <a:gd name="connsiteX16" fmla="*/ 805122 w 3773699"/>
              <a:gd name="connsiteY16" fmla="*/ 453299 h 453299"/>
              <a:gd name="connsiteX17" fmla="*/ 386239 w 3773699"/>
              <a:gd name="connsiteY17" fmla="*/ 453299 h 453299"/>
              <a:gd name="connsiteX18" fmla="*/ 202863 w 3773699"/>
              <a:gd name="connsiteY18" fmla="*/ 453299 h 453299"/>
              <a:gd name="connsiteX19" fmla="*/ 0 w 3773699"/>
              <a:gd name="connsiteY19" fmla="*/ 226650 h 453299"/>
              <a:gd name="connsiteX20" fmla="*/ 202863 w 3773699"/>
              <a:gd name="connsiteY20" fmla="*/ 0 h 453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773699" h="453299">
                <a:moveTo>
                  <a:pt x="202863" y="0"/>
                </a:moveTo>
                <a:lnTo>
                  <a:pt x="386239" y="0"/>
                </a:lnTo>
                <a:lnTo>
                  <a:pt x="805122" y="0"/>
                </a:lnTo>
                <a:lnTo>
                  <a:pt x="1058098" y="0"/>
                </a:lnTo>
                <a:lnTo>
                  <a:pt x="1241474" y="0"/>
                </a:lnTo>
                <a:lnTo>
                  <a:pt x="2653217" y="0"/>
                </a:lnTo>
                <a:lnTo>
                  <a:pt x="2695865" y="2223"/>
                </a:lnTo>
                <a:lnTo>
                  <a:pt x="2715601" y="0"/>
                </a:lnTo>
                <a:lnTo>
                  <a:pt x="3570836" y="0"/>
                </a:lnTo>
                <a:cubicBezTo>
                  <a:pt x="3682863" y="0"/>
                  <a:pt x="3773699" y="101468"/>
                  <a:pt x="3773699" y="226650"/>
                </a:cubicBezTo>
                <a:cubicBezTo>
                  <a:pt x="3773699" y="351832"/>
                  <a:pt x="3682863" y="453299"/>
                  <a:pt x="3570836" y="453299"/>
                </a:cubicBezTo>
                <a:lnTo>
                  <a:pt x="2715601" y="453299"/>
                </a:lnTo>
                <a:lnTo>
                  <a:pt x="2695865" y="451076"/>
                </a:lnTo>
                <a:lnTo>
                  <a:pt x="2653217" y="453299"/>
                </a:lnTo>
                <a:lnTo>
                  <a:pt x="1241474" y="453299"/>
                </a:lnTo>
                <a:lnTo>
                  <a:pt x="1058098" y="453299"/>
                </a:lnTo>
                <a:lnTo>
                  <a:pt x="805122" y="453299"/>
                </a:lnTo>
                <a:lnTo>
                  <a:pt x="386239" y="453299"/>
                </a:lnTo>
                <a:lnTo>
                  <a:pt x="202863" y="453299"/>
                </a:lnTo>
                <a:cubicBezTo>
                  <a:pt x="90836" y="453299"/>
                  <a:pt x="0" y="351832"/>
                  <a:pt x="0" y="226650"/>
                </a:cubicBezTo>
                <a:cubicBezTo>
                  <a:pt x="0" y="101468"/>
                  <a:pt x="90836" y="0"/>
                  <a:pt x="20286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52" name="Freeform 51"/>
          <p:cNvSpPr/>
          <p:nvPr/>
        </p:nvSpPr>
        <p:spPr>
          <a:xfrm>
            <a:off x="2807257" y="4632817"/>
            <a:ext cx="2415559" cy="366491"/>
          </a:xfrm>
          <a:custGeom>
            <a:avLst/>
            <a:gdLst>
              <a:gd name="connsiteX0" fmla="*/ 2397681 w 3455779"/>
              <a:gd name="connsiteY0" fmla="*/ 0 h 460983"/>
              <a:gd name="connsiteX1" fmla="*/ 3252916 w 3455779"/>
              <a:gd name="connsiteY1" fmla="*/ 0 h 460983"/>
              <a:gd name="connsiteX2" fmla="*/ 3455779 w 3455779"/>
              <a:gd name="connsiteY2" fmla="*/ 226650 h 460983"/>
              <a:gd name="connsiteX3" fmla="*/ 3252916 w 3455779"/>
              <a:gd name="connsiteY3" fmla="*/ 453299 h 460983"/>
              <a:gd name="connsiteX4" fmla="*/ 2431232 w 3455779"/>
              <a:gd name="connsiteY4" fmla="*/ 453299 h 460983"/>
              <a:gd name="connsiteX5" fmla="*/ 2431215 w 3455779"/>
              <a:gd name="connsiteY5" fmla="*/ 453300 h 460983"/>
              <a:gd name="connsiteX6" fmla="*/ 1285410 w 3455779"/>
              <a:gd name="connsiteY6" fmla="*/ 453300 h 460983"/>
              <a:gd name="connsiteX7" fmla="*/ 1276536 w 3455779"/>
              <a:gd name="connsiteY7" fmla="*/ 456378 h 460983"/>
              <a:gd name="connsiteX8" fmla="*/ 1235655 w 3455779"/>
              <a:gd name="connsiteY8" fmla="*/ 460982 h 460983"/>
              <a:gd name="connsiteX9" fmla="*/ 1058107 w 3455779"/>
              <a:gd name="connsiteY9" fmla="*/ 460982 h 460983"/>
              <a:gd name="connsiteX10" fmla="*/ 1058098 w 3455779"/>
              <a:gd name="connsiteY10" fmla="*/ 460983 h 460983"/>
              <a:gd name="connsiteX11" fmla="*/ 202863 w 3455779"/>
              <a:gd name="connsiteY11" fmla="*/ 460983 h 460983"/>
              <a:gd name="connsiteX12" fmla="*/ 0 w 3455779"/>
              <a:gd name="connsiteY12" fmla="*/ 234334 h 460983"/>
              <a:gd name="connsiteX13" fmla="*/ 202863 w 3455779"/>
              <a:gd name="connsiteY13" fmla="*/ 7684 h 460983"/>
              <a:gd name="connsiteX14" fmla="*/ 380411 w 3455779"/>
              <a:gd name="connsiteY14" fmla="*/ 7684 h 460983"/>
              <a:gd name="connsiteX15" fmla="*/ 380420 w 3455779"/>
              <a:gd name="connsiteY15" fmla="*/ 7683 h 460983"/>
              <a:gd name="connsiteX16" fmla="*/ 677875 w 3455779"/>
              <a:gd name="connsiteY16" fmla="*/ 7683 h 460983"/>
              <a:gd name="connsiteX17" fmla="*/ 695067 w 3455779"/>
              <a:gd name="connsiteY17" fmla="*/ 4606 h 460983"/>
              <a:gd name="connsiteX18" fmla="*/ 774270 w 3455779"/>
              <a:gd name="connsiteY18" fmla="*/ 1 h 460983"/>
              <a:gd name="connsiteX19" fmla="*/ 2397672 w 3455779"/>
              <a:gd name="connsiteY19" fmla="*/ 1 h 460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455779" h="460983">
                <a:moveTo>
                  <a:pt x="2397681" y="0"/>
                </a:moveTo>
                <a:lnTo>
                  <a:pt x="3252916" y="0"/>
                </a:lnTo>
                <a:cubicBezTo>
                  <a:pt x="3364943" y="0"/>
                  <a:pt x="3455779" y="101468"/>
                  <a:pt x="3455779" y="226650"/>
                </a:cubicBezTo>
                <a:cubicBezTo>
                  <a:pt x="3455779" y="351832"/>
                  <a:pt x="3364943" y="453299"/>
                  <a:pt x="3252916" y="453299"/>
                </a:cubicBezTo>
                <a:lnTo>
                  <a:pt x="2431232" y="453299"/>
                </a:lnTo>
                <a:lnTo>
                  <a:pt x="2431215" y="453300"/>
                </a:lnTo>
                <a:lnTo>
                  <a:pt x="1285410" y="453300"/>
                </a:lnTo>
                <a:lnTo>
                  <a:pt x="1276536" y="456378"/>
                </a:lnTo>
                <a:cubicBezTo>
                  <a:pt x="1263331" y="459397"/>
                  <a:pt x="1249658" y="460982"/>
                  <a:pt x="1235655" y="460982"/>
                </a:cubicBezTo>
                <a:lnTo>
                  <a:pt x="1058107" y="460982"/>
                </a:lnTo>
                <a:lnTo>
                  <a:pt x="1058098" y="460983"/>
                </a:lnTo>
                <a:lnTo>
                  <a:pt x="202863" y="460983"/>
                </a:lnTo>
                <a:cubicBezTo>
                  <a:pt x="90836" y="460983"/>
                  <a:pt x="0" y="359516"/>
                  <a:pt x="0" y="234334"/>
                </a:cubicBezTo>
                <a:cubicBezTo>
                  <a:pt x="0" y="109152"/>
                  <a:pt x="90836" y="7684"/>
                  <a:pt x="202863" y="7684"/>
                </a:cubicBezTo>
                <a:lnTo>
                  <a:pt x="380411" y="7684"/>
                </a:lnTo>
                <a:lnTo>
                  <a:pt x="380420" y="7683"/>
                </a:lnTo>
                <a:lnTo>
                  <a:pt x="677875" y="7683"/>
                </a:lnTo>
                <a:lnTo>
                  <a:pt x="695067" y="4606"/>
                </a:lnTo>
                <a:cubicBezTo>
                  <a:pt x="720651" y="1587"/>
                  <a:pt x="747140" y="1"/>
                  <a:pt x="774270" y="1"/>
                </a:cubicBezTo>
                <a:lnTo>
                  <a:pt x="2397672" y="1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49" name="Freeform 48"/>
          <p:cNvSpPr/>
          <p:nvPr/>
        </p:nvSpPr>
        <p:spPr>
          <a:xfrm>
            <a:off x="2824275" y="3172947"/>
            <a:ext cx="5499706" cy="382031"/>
          </a:xfrm>
          <a:custGeom>
            <a:avLst/>
            <a:gdLst>
              <a:gd name="connsiteX0" fmla="*/ 3691101 w 4749199"/>
              <a:gd name="connsiteY0" fmla="*/ 0 h 453304"/>
              <a:gd name="connsiteX1" fmla="*/ 4546336 w 4749199"/>
              <a:gd name="connsiteY1" fmla="*/ 0 h 453304"/>
              <a:gd name="connsiteX2" fmla="*/ 4749199 w 4749199"/>
              <a:gd name="connsiteY2" fmla="*/ 226650 h 453304"/>
              <a:gd name="connsiteX3" fmla="*/ 4546336 w 4749199"/>
              <a:gd name="connsiteY3" fmla="*/ 453299 h 453304"/>
              <a:gd name="connsiteX4" fmla="*/ 3813584 w 4749199"/>
              <a:gd name="connsiteY4" fmla="*/ 453299 h 453304"/>
              <a:gd name="connsiteX5" fmla="*/ 3813564 w 4749199"/>
              <a:gd name="connsiteY5" fmla="*/ 453300 h 453304"/>
              <a:gd name="connsiteX6" fmla="*/ 2136997 w 4749199"/>
              <a:gd name="connsiteY6" fmla="*/ 453300 h 453304"/>
              <a:gd name="connsiteX7" fmla="*/ 2136988 w 4749199"/>
              <a:gd name="connsiteY7" fmla="*/ 453301 h 453304"/>
              <a:gd name="connsiteX8" fmla="*/ 1777367 w 4749199"/>
              <a:gd name="connsiteY8" fmla="*/ 453301 h 453304"/>
              <a:gd name="connsiteX9" fmla="*/ 1777358 w 4749199"/>
              <a:gd name="connsiteY9" fmla="*/ 453302 h 453304"/>
              <a:gd name="connsiteX10" fmla="*/ 1417737 w 4749199"/>
              <a:gd name="connsiteY10" fmla="*/ 453302 h 453304"/>
              <a:gd name="connsiteX11" fmla="*/ 1417728 w 4749199"/>
              <a:gd name="connsiteY11" fmla="*/ 453303 h 453304"/>
              <a:gd name="connsiteX12" fmla="*/ 1058107 w 4749199"/>
              <a:gd name="connsiteY12" fmla="*/ 453303 h 453304"/>
              <a:gd name="connsiteX13" fmla="*/ 1058098 w 4749199"/>
              <a:gd name="connsiteY13" fmla="*/ 453304 h 453304"/>
              <a:gd name="connsiteX14" fmla="*/ 202863 w 4749199"/>
              <a:gd name="connsiteY14" fmla="*/ 453304 h 453304"/>
              <a:gd name="connsiteX15" fmla="*/ 0 w 4749199"/>
              <a:gd name="connsiteY15" fmla="*/ 226655 h 453304"/>
              <a:gd name="connsiteX16" fmla="*/ 202863 w 4749199"/>
              <a:gd name="connsiteY16" fmla="*/ 5 h 453304"/>
              <a:gd name="connsiteX17" fmla="*/ 562484 w 4749199"/>
              <a:gd name="connsiteY17" fmla="*/ 5 h 453304"/>
              <a:gd name="connsiteX18" fmla="*/ 562493 w 4749199"/>
              <a:gd name="connsiteY18" fmla="*/ 4 h 453304"/>
              <a:gd name="connsiteX19" fmla="*/ 922114 w 4749199"/>
              <a:gd name="connsiteY19" fmla="*/ 4 h 453304"/>
              <a:gd name="connsiteX20" fmla="*/ 922123 w 4749199"/>
              <a:gd name="connsiteY20" fmla="*/ 3 h 453304"/>
              <a:gd name="connsiteX21" fmla="*/ 1281744 w 4749199"/>
              <a:gd name="connsiteY21" fmla="*/ 3 h 453304"/>
              <a:gd name="connsiteX22" fmla="*/ 1281753 w 4749199"/>
              <a:gd name="connsiteY22" fmla="*/ 2 h 453304"/>
              <a:gd name="connsiteX23" fmla="*/ 1893853 w 4749199"/>
              <a:gd name="connsiteY23" fmla="*/ 2 h 453304"/>
              <a:gd name="connsiteX24" fmla="*/ 1893873 w 4749199"/>
              <a:gd name="connsiteY24" fmla="*/ 1 h 453304"/>
              <a:gd name="connsiteX25" fmla="*/ 3691092 w 4749199"/>
              <a:gd name="connsiteY25" fmla="*/ 1 h 453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749199" h="453304">
                <a:moveTo>
                  <a:pt x="3691101" y="0"/>
                </a:moveTo>
                <a:lnTo>
                  <a:pt x="4546336" y="0"/>
                </a:lnTo>
                <a:cubicBezTo>
                  <a:pt x="4658363" y="0"/>
                  <a:pt x="4749199" y="101468"/>
                  <a:pt x="4749199" y="226650"/>
                </a:cubicBezTo>
                <a:cubicBezTo>
                  <a:pt x="4749199" y="351832"/>
                  <a:pt x="4658363" y="453299"/>
                  <a:pt x="4546336" y="453299"/>
                </a:cubicBezTo>
                <a:lnTo>
                  <a:pt x="3813584" y="453299"/>
                </a:lnTo>
                <a:lnTo>
                  <a:pt x="3813564" y="453300"/>
                </a:lnTo>
                <a:lnTo>
                  <a:pt x="2136997" y="453300"/>
                </a:lnTo>
                <a:lnTo>
                  <a:pt x="2136988" y="453301"/>
                </a:lnTo>
                <a:lnTo>
                  <a:pt x="1777367" y="453301"/>
                </a:lnTo>
                <a:lnTo>
                  <a:pt x="1777358" y="453302"/>
                </a:lnTo>
                <a:lnTo>
                  <a:pt x="1417737" y="453302"/>
                </a:lnTo>
                <a:lnTo>
                  <a:pt x="1417728" y="453303"/>
                </a:lnTo>
                <a:lnTo>
                  <a:pt x="1058107" y="453303"/>
                </a:lnTo>
                <a:lnTo>
                  <a:pt x="1058098" y="453304"/>
                </a:lnTo>
                <a:lnTo>
                  <a:pt x="202863" y="453304"/>
                </a:lnTo>
                <a:cubicBezTo>
                  <a:pt x="90836" y="453304"/>
                  <a:pt x="0" y="351837"/>
                  <a:pt x="0" y="226655"/>
                </a:cubicBezTo>
                <a:cubicBezTo>
                  <a:pt x="0" y="101473"/>
                  <a:pt x="90836" y="5"/>
                  <a:pt x="202863" y="5"/>
                </a:cubicBezTo>
                <a:lnTo>
                  <a:pt x="562484" y="5"/>
                </a:lnTo>
                <a:lnTo>
                  <a:pt x="562493" y="4"/>
                </a:lnTo>
                <a:lnTo>
                  <a:pt x="922114" y="4"/>
                </a:lnTo>
                <a:lnTo>
                  <a:pt x="922123" y="3"/>
                </a:lnTo>
                <a:lnTo>
                  <a:pt x="1281744" y="3"/>
                </a:lnTo>
                <a:lnTo>
                  <a:pt x="1281753" y="2"/>
                </a:lnTo>
                <a:lnTo>
                  <a:pt x="1893853" y="2"/>
                </a:lnTo>
                <a:lnTo>
                  <a:pt x="1893873" y="1"/>
                </a:lnTo>
                <a:lnTo>
                  <a:pt x="3691092" y="1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50" name="Freeform 49"/>
          <p:cNvSpPr/>
          <p:nvPr/>
        </p:nvSpPr>
        <p:spPr>
          <a:xfrm>
            <a:off x="2837071" y="3685459"/>
            <a:ext cx="4852200" cy="366473"/>
          </a:xfrm>
          <a:custGeom>
            <a:avLst/>
            <a:gdLst>
              <a:gd name="connsiteX0" fmla="*/ 3396843 w 4454941"/>
              <a:gd name="connsiteY0" fmla="*/ 0 h 453649"/>
              <a:gd name="connsiteX1" fmla="*/ 4252078 w 4454941"/>
              <a:gd name="connsiteY1" fmla="*/ 0 h 453649"/>
              <a:gd name="connsiteX2" fmla="*/ 4454941 w 4454941"/>
              <a:gd name="connsiteY2" fmla="*/ 226650 h 453649"/>
              <a:gd name="connsiteX3" fmla="*/ 4252078 w 4454941"/>
              <a:gd name="connsiteY3" fmla="*/ 453299 h 453649"/>
              <a:gd name="connsiteX4" fmla="*/ 3396843 w 4454941"/>
              <a:gd name="connsiteY4" fmla="*/ 453299 h 453649"/>
              <a:gd name="connsiteX5" fmla="*/ 3390354 w 4454941"/>
              <a:gd name="connsiteY5" fmla="*/ 452568 h 453649"/>
              <a:gd name="connsiteX6" fmla="*/ 3373166 w 4454941"/>
              <a:gd name="connsiteY6" fmla="*/ 453369 h 453649"/>
              <a:gd name="connsiteX7" fmla="*/ 1670419 w 4454941"/>
              <a:gd name="connsiteY7" fmla="*/ 453369 h 453649"/>
              <a:gd name="connsiteX8" fmla="*/ 1669798 w 4454941"/>
              <a:gd name="connsiteY8" fmla="*/ 453439 h 453649"/>
              <a:gd name="connsiteX9" fmla="*/ 1466519 w 4454941"/>
              <a:gd name="connsiteY9" fmla="*/ 453439 h 453649"/>
              <a:gd name="connsiteX10" fmla="*/ 1465898 w 4454941"/>
              <a:gd name="connsiteY10" fmla="*/ 453509 h 453649"/>
              <a:gd name="connsiteX11" fmla="*/ 1262619 w 4454941"/>
              <a:gd name="connsiteY11" fmla="*/ 453509 h 453649"/>
              <a:gd name="connsiteX12" fmla="*/ 1261998 w 4454941"/>
              <a:gd name="connsiteY12" fmla="*/ 453579 h 453649"/>
              <a:gd name="connsiteX13" fmla="*/ 1058719 w 4454941"/>
              <a:gd name="connsiteY13" fmla="*/ 453579 h 453649"/>
              <a:gd name="connsiteX14" fmla="*/ 1058098 w 4454941"/>
              <a:gd name="connsiteY14" fmla="*/ 453649 h 453649"/>
              <a:gd name="connsiteX15" fmla="*/ 202863 w 4454941"/>
              <a:gd name="connsiteY15" fmla="*/ 453649 h 453649"/>
              <a:gd name="connsiteX16" fmla="*/ 0 w 4454941"/>
              <a:gd name="connsiteY16" fmla="*/ 227000 h 453649"/>
              <a:gd name="connsiteX17" fmla="*/ 202863 w 4454941"/>
              <a:gd name="connsiteY17" fmla="*/ 350 h 453649"/>
              <a:gd name="connsiteX18" fmla="*/ 406141 w 4454941"/>
              <a:gd name="connsiteY18" fmla="*/ 350 h 453649"/>
              <a:gd name="connsiteX19" fmla="*/ 406763 w 4454941"/>
              <a:gd name="connsiteY19" fmla="*/ 280 h 453649"/>
              <a:gd name="connsiteX20" fmla="*/ 610041 w 4454941"/>
              <a:gd name="connsiteY20" fmla="*/ 280 h 453649"/>
              <a:gd name="connsiteX21" fmla="*/ 610663 w 4454941"/>
              <a:gd name="connsiteY21" fmla="*/ 210 h 453649"/>
              <a:gd name="connsiteX22" fmla="*/ 813941 w 4454941"/>
              <a:gd name="connsiteY22" fmla="*/ 210 h 453649"/>
              <a:gd name="connsiteX23" fmla="*/ 814563 w 4454941"/>
              <a:gd name="connsiteY23" fmla="*/ 140 h 453649"/>
              <a:gd name="connsiteX24" fmla="*/ 1304445 w 4454941"/>
              <a:gd name="connsiteY24" fmla="*/ 140 h 453649"/>
              <a:gd name="connsiteX25" fmla="*/ 1305947 w 4454941"/>
              <a:gd name="connsiteY25" fmla="*/ 70 h 453649"/>
              <a:gd name="connsiteX26" fmla="*/ 3373166 w 4454941"/>
              <a:gd name="connsiteY26" fmla="*/ 70 h 453649"/>
              <a:gd name="connsiteX27" fmla="*/ 3389475 w 4454941"/>
              <a:gd name="connsiteY27" fmla="*/ 830 h 453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454941" h="453649">
                <a:moveTo>
                  <a:pt x="3396843" y="0"/>
                </a:moveTo>
                <a:lnTo>
                  <a:pt x="4252078" y="0"/>
                </a:lnTo>
                <a:cubicBezTo>
                  <a:pt x="4364105" y="0"/>
                  <a:pt x="4454941" y="101468"/>
                  <a:pt x="4454941" y="226650"/>
                </a:cubicBezTo>
                <a:cubicBezTo>
                  <a:pt x="4454941" y="351832"/>
                  <a:pt x="4364105" y="453299"/>
                  <a:pt x="4252078" y="453299"/>
                </a:cubicBezTo>
                <a:lnTo>
                  <a:pt x="3396843" y="453299"/>
                </a:lnTo>
                <a:lnTo>
                  <a:pt x="3390354" y="452568"/>
                </a:lnTo>
                <a:lnTo>
                  <a:pt x="3373166" y="453369"/>
                </a:lnTo>
                <a:lnTo>
                  <a:pt x="1670419" y="453369"/>
                </a:lnTo>
                <a:lnTo>
                  <a:pt x="1669798" y="453439"/>
                </a:lnTo>
                <a:lnTo>
                  <a:pt x="1466519" y="453439"/>
                </a:lnTo>
                <a:lnTo>
                  <a:pt x="1465898" y="453509"/>
                </a:lnTo>
                <a:lnTo>
                  <a:pt x="1262619" y="453509"/>
                </a:lnTo>
                <a:lnTo>
                  <a:pt x="1261998" y="453579"/>
                </a:lnTo>
                <a:lnTo>
                  <a:pt x="1058719" y="453579"/>
                </a:lnTo>
                <a:lnTo>
                  <a:pt x="1058098" y="453649"/>
                </a:lnTo>
                <a:lnTo>
                  <a:pt x="202863" y="453649"/>
                </a:lnTo>
                <a:cubicBezTo>
                  <a:pt x="90836" y="453649"/>
                  <a:pt x="0" y="352182"/>
                  <a:pt x="0" y="227000"/>
                </a:cubicBezTo>
                <a:cubicBezTo>
                  <a:pt x="0" y="101818"/>
                  <a:pt x="90836" y="350"/>
                  <a:pt x="202863" y="350"/>
                </a:cubicBezTo>
                <a:lnTo>
                  <a:pt x="406141" y="350"/>
                </a:lnTo>
                <a:lnTo>
                  <a:pt x="406763" y="280"/>
                </a:lnTo>
                <a:lnTo>
                  <a:pt x="610041" y="280"/>
                </a:lnTo>
                <a:lnTo>
                  <a:pt x="610663" y="210"/>
                </a:lnTo>
                <a:lnTo>
                  <a:pt x="813941" y="210"/>
                </a:lnTo>
                <a:lnTo>
                  <a:pt x="814563" y="140"/>
                </a:lnTo>
                <a:lnTo>
                  <a:pt x="1304445" y="140"/>
                </a:lnTo>
                <a:lnTo>
                  <a:pt x="1305947" y="70"/>
                </a:lnTo>
                <a:lnTo>
                  <a:pt x="3373166" y="70"/>
                </a:lnTo>
                <a:lnTo>
                  <a:pt x="3389475" y="830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27" name="Rectangle 26"/>
          <p:cNvSpPr/>
          <p:nvPr/>
        </p:nvSpPr>
        <p:spPr>
          <a:xfrm>
            <a:off x="1312339" y="3318235"/>
            <a:ext cx="19297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ZA" sz="1600" b="1" dirty="0" smtClean="0">
                <a:solidFill>
                  <a:schemeClr val="bg1"/>
                </a:solidFill>
              </a:rPr>
              <a:t>Dissatisfaction </a:t>
            </a:r>
          </a:p>
          <a:p>
            <a:r>
              <a:rPr lang="en-ZA" sz="1600" b="1" dirty="0" smtClean="0">
                <a:solidFill>
                  <a:schemeClr val="bg1"/>
                </a:solidFill>
              </a:rPr>
              <a:t>of</a:t>
            </a:r>
          </a:p>
          <a:p>
            <a:r>
              <a:rPr lang="en-ZA" sz="1600" b="1" dirty="0" smtClean="0">
                <a:solidFill>
                  <a:schemeClr val="bg1"/>
                </a:solidFill>
              </a:rPr>
              <a:t>Performance of       </a:t>
            </a:r>
          </a:p>
          <a:p>
            <a:r>
              <a:rPr lang="en-US" sz="1600" b="1" dirty="0" smtClean="0">
                <a:solidFill>
                  <a:schemeClr val="bg1"/>
                </a:solidFill>
              </a:rPr>
              <a:t>Provincial </a:t>
            </a:r>
          </a:p>
          <a:p>
            <a:r>
              <a:rPr lang="en-US" sz="1600" b="1" dirty="0" smtClean="0">
                <a:solidFill>
                  <a:schemeClr val="bg1"/>
                </a:solidFill>
              </a:rPr>
              <a:t>Government</a:t>
            </a:r>
            <a:endParaRPr lang="en-ZA" sz="1600" b="1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837071" y="3172947"/>
            <a:ext cx="54869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ZA" sz="2000" b="1" dirty="0">
                <a:solidFill>
                  <a:schemeClr val="bg1"/>
                </a:solidFill>
              </a:rPr>
              <a:t>Black </a:t>
            </a:r>
            <a:r>
              <a:rPr lang="en-ZA" sz="2000" b="1" dirty="0" smtClean="0">
                <a:solidFill>
                  <a:schemeClr val="bg1"/>
                </a:solidFill>
              </a:rPr>
              <a:t>African                    </a:t>
            </a:r>
            <a:r>
              <a:rPr lang="en-ZA" sz="2000" b="1" dirty="0">
                <a:solidFill>
                  <a:schemeClr val="bg1"/>
                </a:solidFill>
              </a:rPr>
              <a:t>	    </a:t>
            </a:r>
            <a:r>
              <a:rPr lang="en-ZA" sz="2000" b="1" dirty="0" smtClean="0">
                <a:solidFill>
                  <a:schemeClr val="bg1"/>
                </a:solidFill>
              </a:rPr>
              <a:t>		37.6%</a:t>
            </a:r>
            <a:endParaRPr lang="en-ZA" sz="2000" b="1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99036" y="4108287"/>
            <a:ext cx="31677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ZA" sz="2000" b="1" dirty="0">
                <a:solidFill>
                  <a:schemeClr val="bg1"/>
                </a:solidFill>
              </a:rPr>
              <a:t>Indian/Asian                 </a:t>
            </a:r>
            <a:r>
              <a:rPr lang="en-ZA" sz="2000" b="1" dirty="0" smtClean="0">
                <a:solidFill>
                  <a:schemeClr val="bg1"/>
                </a:solidFill>
              </a:rPr>
              <a:t>20.1%</a:t>
            </a:r>
            <a:endParaRPr lang="en-ZA" sz="2000" b="1" dirty="0">
              <a:solidFill>
                <a:schemeClr val="bg1"/>
              </a:solidFill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3351077" y="-588946"/>
            <a:ext cx="5799780" cy="3373002"/>
          </a:xfrm>
          <a:custGeom>
            <a:avLst/>
            <a:gdLst>
              <a:gd name="connsiteX0" fmla="*/ 77408 w 5647766"/>
              <a:gd name="connsiteY0" fmla="*/ 0 h 3283418"/>
              <a:gd name="connsiteX1" fmla="*/ 5570358 w 5647766"/>
              <a:gd name="connsiteY1" fmla="*/ 0 h 3283418"/>
              <a:gd name="connsiteX2" fmla="*/ 5590395 w 5647766"/>
              <a:gd name="connsiteY2" fmla="*/ 73718 h 3283418"/>
              <a:gd name="connsiteX3" fmla="*/ 5647766 w 5647766"/>
              <a:gd name="connsiteY3" fmla="*/ 612085 h 3283418"/>
              <a:gd name="connsiteX4" fmla="*/ 2823883 w 5647766"/>
              <a:gd name="connsiteY4" fmla="*/ 3283418 h 3283418"/>
              <a:gd name="connsiteX5" fmla="*/ 0 w 5647766"/>
              <a:gd name="connsiteY5" fmla="*/ 612085 h 3283418"/>
              <a:gd name="connsiteX6" fmla="*/ 57371 w 5647766"/>
              <a:gd name="connsiteY6" fmla="*/ 73718 h 3283418"/>
              <a:gd name="connsiteX7" fmla="*/ 77408 w 5647766"/>
              <a:gd name="connsiteY7" fmla="*/ 0 h 3283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7766" h="3283418">
                <a:moveTo>
                  <a:pt x="77408" y="0"/>
                </a:moveTo>
                <a:lnTo>
                  <a:pt x="5570358" y="0"/>
                </a:lnTo>
                <a:lnTo>
                  <a:pt x="5590395" y="73718"/>
                </a:lnTo>
                <a:cubicBezTo>
                  <a:pt x="5628011" y="247616"/>
                  <a:pt x="5647766" y="427668"/>
                  <a:pt x="5647766" y="612085"/>
                </a:cubicBezTo>
                <a:cubicBezTo>
                  <a:pt x="5647766" y="2087421"/>
                  <a:pt x="4383471" y="3283418"/>
                  <a:pt x="2823883" y="3283418"/>
                </a:cubicBezTo>
                <a:cubicBezTo>
                  <a:pt x="1264295" y="3283418"/>
                  <a:pt x="0" y="2087421"/>
                  <a:pt x="0" y="612085"/>
                </a:cubicBezTo>
                <a:cubicBezTo>
                  <a:pt x="0" y="427668"/>
                  <a:pt x="19755" y="247616"/>
                  <a:pt x="57371" y="73718"/>
                </a:cubicBezTo>
                <a:lnTo>
                  <a:pt x="77408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Outright Dissatisfaction with </a:t>
            </a:r>
            <a:r>
              <a:rPr lang="en-US" sz="32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o</a:t>
            </a:r>
            <a:r>
              <a:rPr lang="en-US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verall performance of </a:t>
            </a:r>
          </a:p>
          <a:p>
            <a:pPr algn="ctr"/>
            <a:r>
              <a:rPr lang="en-US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provincial </a:t>
            </a:r>
            <a:r>
              <a:rPr lang="en-US" sz="32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g</a:t>
            </a:r>
            <a:r>
              <a:rPr lang="en-US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overnment</a:t>
            </a:r>
            <a:r>
              <a:rPr lang="en-US" sz="3200" dirty="0" smtClean="0"/>
              <a:t>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740539" y="4605241"/>
            <a:ext cx="5198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</a:rPr>
              <a:t>Coloured</a:t>
            </a:r>
            <a:r>
              <a:rPr lang="en-US" sz="2000" b="1" dirty="0" smtClean="0">
                <a:solidFill>
                  <a:schemeClr val="bg1"/>
                </a:solidFill>
              </a:rPr>
              <a:t>             16.2% </a:t>
            </a:r>
            <a:endParaRPr lang="en-ZA" sz="2000" b="1" dirty="0">
              <a:solidFill>
                <a:schemeClr val="bg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837071" y="3644459"/>
            <a:ext cx="54869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ZA" sz="2000" b="1" dirty="0" smtClean="0">
                <a:solidFill>
                  <a:schemeClr val="bg1"/>
                </a:solidFill>
              </a:rPr>
              <a:t>White</a:t>
            </a:r>
            <a:r>
              <a:rPr lang="en-ZA" sz="2000" b="1" dirty="0">
                <a:solidFill>
                  <a:schemeClr val="bg1"/>
                </a:solidFill>
              </a:rPr>
              <a:t>	    </a:t>
            </a:r>
            <a:r>
              <a:rPr lang="en-ZA" sz="2000" b="1" dirty="0" smtClean="0">
                <a:solidFill>
                  <a:schemeClr val="bg1"/>
                </a:solidFill>
              </a:rPr>
              <a:t>		                      32.4%</a:t>
            </a:r>
            <a:endParaRPr lang="en-ZA" sz="2000" b="1" dirty="0">
              <a:solidFill>
                <a:schemeClr val="bg1"/>
              </a:solidFill>
            </a:endParaRPr>
          </a:p>
        </p:txBody>
      </p:sp>
      <p:pic>
        <p:nvPicPr>
          <p:cNvPr id="30" name="Picture 14" descr="http://broomfield.org/images/pages/N2106/blue%20heading%20icons_thumbsup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631799">
            <a:off x="5837513" y="1965827"/>
            <a:ext cx="707421" cy="707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Oval 30"/>
          <p:cNvSpPr/>
          <p:nvPr/>
        </p:nvSpPr>
        <p:spPr>
          <a:xfrm>
            <a:off x="279418" y="138263"/>
            <a:ext cx="1778425" cy="184132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Changes in ranking of population groups when viewed from dissatisfaction perspective</a:t>
            </a:r>
            <a:endParaRPr lang="en-US" sz="1400" dirty="0"/>
          </a:p>
        </p:txBody>
      </p:sp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8192379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49" grpId="0" animBg="1"/>
      <p:bldP spid="50" grpId="0" animBg="1"/>
      <p:bldP spid="3" grpId="0"/>
      <p:bldP spid="4" grpId="0"/>
      <p:bldP spid="20" grpId="0" animBg="1"/>
      <p:bldP spid="22" grpId="0"/>
      <p:bldP spid="2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hart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105865"/>
              </p:ext>
            </p:extLst>
          </p:nvPr>
        </p:nvGraphicFramePr>
        <p:xfrm>
          <a:off x="122830" y="2115403"/>
          <a:ext cx="8744261" cy="4351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Freeform 15"/>
          <p:cNvSpPr/>
          <p:nvPr/>
        </p:nvSpPr>
        <p:spPr>
          <a:xfrm>
            <a:off x="3313043" y="0"/>
            <a:ext cx="5799780" cy="2115403"/>
          </a:xfrm>
          <a:custGeom>
            <a:avLst/>
            <a:gdLst>
              <a:gd name="connsiteX0" fmla="*/ 77408 w 5647766"/>
              <a:gd name="connsiteY0" fmla="*/ 0 h 3283418"/>
              <a:gd name="connsiteX1" fmla="*/ 5570358 w 5647766"/>
              <a:gd name="connsiteY1" fmla="*/ 0 h 3283418"/>
              <a:gd name="connsiteX2" fmla="*/ 5590395 w 5647766"/>
              <a:gd name="connsiteY2" fmla="*/ 73718 h 3283418"/>
              <a:gd name="connsiteX3" fmla="*/ 5647766 w 5647766"/>
              <a:gd name="connsiteY3" fmla="*/ 612085 h 3283418"/>
              <a:gd name="connsiteX4" fmla="*/ 2823883 w 5647766"/>
              <a:gd name="connsiteY4" fmla="*/ 3283418 h 3283418"/>
              <a:gd name="connsiteX5" fmla="*/ 0 w 5647766"/>
              <a:gd name="connsiteY5" fmla="*/ 612085 h 3283418"/>
              <a:gd name="connsiteX6" fmla="*/ 57371 w 5647766"/>
              <a:gd name="connsiteY6" fmla="*/ 73718 h 3283418"/>
              <a:gd name="connsiteX7" fmla="*/ 77408 w 5647766"/>
              <a:gd name="connsiteY7" fmla="*/ 0 h 3283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7766" h="3283418">
                <a:moveTo>
                  <a:pt x="77408" y="0"/>
                </a:moveTo>
                <a:lnTo>
                  <a:pt x="5570358" y="0"/>
                </a:lnTo>
                <a:lnTo>
                  <a:pt x="5590395" y="73718"/>
                </a:lnTo>
                <a:cubicBezTo>
                  <a:pt x="5628011" y="247616"/>
                  <a:pt x="5647766" y="427668"/>
                  <a:pt x="5647766" y="612085"/>
                </a:cubicBezTo>
                <a:cubicBezTo>
                  <a:pt x="5647766" y="2087421"/>
                  <a:pt x="4383471" y="3283418"/>
                  <a:pt x="2823883" y="3283418"/>
                </a:cubicBezTo>
                <a:cubicBezTo>
                  <a:pt x="1264295" y="3283418"/>
                  <a:pt x="0" y="2087421"/>
                  <a:pt x="0" y="612085"/>
                </a:cubicBezTo>
                <a:cubicBezTo>
                  <a:pt x="0" y="427668"/>
                  <a:pt x="19755" y="247616"/>
                  <a:pt x="57371" y="73718"/>
                </a:cubicBezTo>
                <a:lnTo>
                  <a:pt x="77408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 smtClean="0"/>
          </a:p>
          <a:p>
            <a:pPr algn="ctr"/>
            <a:r>
              <a:rPr lang="en-US" sz="2400" b="1" dirty="0" smtClean="0"/>
              <a:t>Outright </a:t>
            </a:r>
            <a:r>
              <a:rPr lang="en-US" sz="2400" b="1" dirty="0"/>
              <a:t>Satisfaction with performance of provincial government by </a:t>
            </a:r>
            <a:r>
              <a:rPr lang="en-US" sz="2400" b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educational </a:t>
            </a:r>
          </a:p>
          <a:p>
            <a:pPr algn="ctr"/>
            <a:r>
              <a:rPr lang="en-US" sz="2400" b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level</a:t>
            </a:r>
          </a:p>
        </p:txBody>
      </p:sp>
      <p:sp>
        <p:nvSpPr>
          <p:cNvPr id="18" name="Oval 17"/>
          <p:cNvSpPr/>
          <p:nvPr/>
        </p:nvSpPr>
        <p:spPr>
          <a:xfrm>
            <a:off x="279418" y="138263"/>
            <a:ext cx="1778425" cy="184132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Lower Educational attainment linked with lower rates of outright satisfaction</a:t>
            </a:r>
          </a:p>
        </p:txBody>
      </p:sp>
      <p:pic>
        <p:nvPicPr>
          <p:cNvPr id="19" name="Picture 14" descr="http://broomfield.org/images/pages/N2106/blue%20heading%20icons_thumbsup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3443" y="0"/>
            <a:ext cx="738366" cy="738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1753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Sub>
          <a:bldChart bld="category"/>
        </p:bldSub>
      </p:bldGraphic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76653"/>
          <a:stretch/>
        </p:blipFill>
        <p:spPr>
          <a:xfrm>
            <a:off x="453795" y="810541"/>
            <a:ext cx="8236410" cy="1222654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rcRect t="24169" b="49743"/>
          <a:stretch/>
        </p:blipFill>
        <p:spPr>
          <a:xfrm>
            <a:off x="453795" y="2103121"/>
            <a:ext cx="8236410" cy="1366222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rcRect t="49435" b="24476"/>
          <a:stretch/>
        </p:blipFill>
        <p:spPr>
          <a:xfrm>
            <a:off x="453795" y="3399415"/>
            <a:ext cx="8236410" cy="136622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rcRect t="75883"/>
          <a:stretch/>
        </p:blipFill>
        <p:spPr>
          <a:xfrm>
            <a:off x="453795" y="4754880"/>
            <a:ext cx="8236410" cy="1262994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2049594" y="1109863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Measurement of citizens’ rating of satisfaction with </a:t>
            </a:r>
            <a:r>
              <a:rPr lang="en-US" dirty="0" smtClean="0">
                <a:solidFill>
                  <a:schemeClr val="bg1"/>
                </a:solidFill>
              </a:rPr>
              <a:t>performance </a:t>
            </a:r>
            <a:r>
              <a:rPr lang="en-US" dirty="0">
                <a:solidFill>
                  <a:schemeClr val="bg1"/>
                </a:solidFill>
              </a:rPr>
              <a:t>of the provincial </a:t>
            </a:r>
            <a:r>
              <a:rPr lang="en-US" dirty="0" smtClean="0">
                <a:solidFill>
                  <a:schemeClr val="bg1"/>
                </a:solidFill>
              </a:rPr>
              <a:t>government</a:t>
            </a:r>
            <a:endParaRPr lang="en-ZA" dirty="0">
              <a:solidFill>
                <a:schemeClr val="bg1"/>
              </a:solidFill>
            </a:endParaRPr>
          </a:p>
        </p:txBody>
      </p:sp>
      <p:sp>
        <p:nvSpPr>
          <p:cNvPr id="2048" name="Rectangle 2047"/>
          <p:cNvSpPr/>
          <p:nvPr/>
        </p:nvSpPr>
        <p:spPr>
          <a:xfrm>
            <a:off x="2049595" y="2476087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Measurement of citizens’ ranking of provincial priorities and performance of provincial government departments</a:t>
            </a:r>
            <a:endParaRPr lang="en-ZA" dirty="0">
              <a:solidFill>
                <a:schemeClr val="bg1"/>
              </a:solidFill>
            </a:endParaRPr>
          </a:p>
        </p:txBody>
      </p:sp>
      <p:sp>
        <p:nvSpPr>
          <p:cNvPr id="2049" name="Rectangle 2048"/>
          <p:cNvSpPr/>
          <p:nvPr/>
        </p:nvSpPr>
        <p:spPr>
          <a:xfrm>
            <a:off x="2049595" y="3820793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Measurement of citizens’ rating of satisfaction with overall performance of their local municipality</a:t>
            </a:r>
            <a:endParaRPr lang="en-ZA" dirty="0">
              <a:solidFill>
                <a:schemeClr val="bg1"/>
              </a:solidFill>
            </a:endParaRPr>
          </a:p>
        </p:txBody>
      </p:sp>
      <p:sp>
        <p:nvSpPr>
          <p:cNvPr id="2051" name="Rectangle 2050"/>
          <p:cNvSpPr/>
          <p:nvPr/>
        </p:nvSpPr>
        <p:spPr>
          <a:xfrm>
            <a:off x="2049595" y="511170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Measurement of citizens’ rating of satisfaction with level and quality of selected municipal services.</a:t>
            </a:r>
          </a:p>
        </p:txBody>
      </p:sp>
      <p:sp>
        <p:nvSpPr>
          <p:cNvPr id="40" name="Freeform 39"/>
          <p:cNvSpPr/>
          <p:nvPr/>
        </p:nvSpPr>
        <p:spPr>
          <a:xfrm>
            <a:off x="3496234" y="0"/>
            <a:ext cx="5647766" cy="1039937"/>
          </a:xfrm>
          <a:custGeom>
            <a:avLst/>
            <a:gdLst>
              <a:gd name="connsiteX0" fmla="*/ 77408 w 5647766"/>
              <a:gd name="connsiteY0" fmla="*/ 0 h 3283418"/>
              <a:gd name="connsiteX1" fmla="*/ 5570358 w 5647766"/>
              <a:gd name="connsiteY1" fmla="*/ 0 h 3283418"/>
              <a:gd name="connsiteX2" fmla="*/ 5590395 w 5647766"/>
              <a:gd name="connsiteY2" fmla="*/ 73718 h 3283418"/>
              <a:gd name="connsiteX3" fmla="*/ 5647766 w 5647766"/>
              <a:gd name="connsiteY3" fmla="*/ 612085 h 3283418"/>
              <a:gd name="connsiteX4" fmla="*/ 2823883 w 5647766"/>
              <a:gd name="connsiteY4" fmla="*/ 3283418 h 3283418"/>
              <a:gd name="connsiteX5" fmla="*/ 0 w 5647766"/>
              <a:gd name="connsiteY5" fmla="*/ 612085 h 3283418"/>
              <a:gd name="connsiteX6" fmla="*/ 57371 w 5647766"/>
              <a:gd name="connsiteY6" fmla="*/ 73718 h 3283418"/>
              <a:gd name="connsiteX7" fmla="*/ 77408 w 5647766"/>
              <a:gd name="connsiteY7" fmla="*/ 0 h 3283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7766" h="3283418">
                <a:moveTo>
                  <a:pt x="77408" y="0"/>
                </a:moveTo>
                <a:lnTo>
                  <a:pt x="5570358" y="0"/>
                </a:lnTo>
                <a:lnTo>
                  <a:pt x="5590395" y="73718"/>
                </a:lnTo>
                <a:cubicBezTo>
                  <a:pt x="5628011" y="247616"/>
                  <a:pt x="5647766" y="427668"/>
                  <a:pt x="5647766" y="612085"/>
                </a:cubicBezTo>
                <a:cubicBezTo>
                  <a:pt x="5647766" y="2087421"/>
                  <a:pt x="4383471" y="3283418"/>
                  <a:pt x="2823883" y="3283418"/>
                </a:cubicBezTo>
                <a:cubicBezTo>
                  <a:pt x="1264295" y="3283418"/>
                  <a:pt x="0" y="2087421"/>
                  <a:pt x="0" y="612085"/>
                </a:cubicBezTo>
                <a:cubicBezTo>
                  <a:pt x="0" y="427668"/>
                  <a:pt x="19755" y="247616"/>
                  <a:pt x="57371" y="73718"/>
                </a:cubicBezTo>
                <a:lnTo>
                  <a:pt x="77408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 smtClean="0"/>
          </a:p>
          <a:p>
            <a:pPr algn="ctr"/>
            <a:endParaRPr lang="en-US" sz="3200" dirty="0"/>
          </a:p>
          <a:p>
            <a:pPr algn="ctr"/>
            <a:r>
              <a:rPr lang="en-US" sz="3200" dirty="0"/>
              <a:t>Objectives</a:t>
            </a:r>
            <a:endParaRPr lang="en-ZA" sz="3200" dirty="0"/>
          </a:p>
          <a:p>
            <a:pPr algn="ctr"/>
            <a:endParaRPr lang="en-US" sz="3200" dirty="0" smtClean="0"/>
          </a:p>
          <a:p>
            <a:pPr algn="ctr"/>
            <a:endParaRPr lang="en-US" sz="3200" dirty="0"/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9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85185E-6 L 4.16667E-6 -0.334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239 -0.00278 L 0.04584 -0.00278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239 -0.00278 L 0.04584 -0.00278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239 -0.00278 L 0.04584 -0.00278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239 -0.00278 L 0.04584 -0.00278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048" grpId="0"/>
      <p:bldP spid="2049" grpId="0"/>
      <p:bldP spid="2051" grpId="0"/>
      <p:bldP spid="4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5120829"/>
              </p:ext>
            </p:extLst>
          </p:nvPr>
        </p:nvGraphicFramePr>
        <p:xfrm>
          <a:off x="0" y="1538515"/>
          <a:ext cx="8897257" cy="42526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Freeform 5"/>
          <p:cNvSpPr/>
          <p:nvPr/>
        </p:nvSpPr>
        <p:spPr>
          <a:xfrm rot="19506916">
            <a:off x="-620971" y="-411612"/>
            <a:ext cx="3178005" cy="2280011"/>
          </a:xfrm>
          <a:custGeom>
            <a:avLst/>
            <a:gdLst>
              <a:gd name="connsiteX0" fmla="*/ 1548106 w 4024446"/>
              <a:gd name="connsiteY0" fmla="*/ 0 h 2930798"/>
              <a:gd name="connsiteX1" fmla="*/ 4024446 w 4024446"/>
              <a:gd name="connsiteY1" fmla="*/ 1726538 h 2930798"/>
              <a:gd name="connsiteX2" fmla="*/ 3926201 w 4024446"/>
              <a:gd name="connsiteY2" fmla="*/ 1879518 h 2930798"/>
              <a:gd name="connsiteX3" fmla="*/ 1836068 w 4024446"/>
              <a:gd name="connsiteY3" fmla="*/ 2930798 h 2930798"/>
              <a:gd name="connsiteX4" fmla="*/ 53725 w 4024446"/>
              <a:gd name="connsiteY4" fmla="*/ 2232410 h 2930798"/>
              <a:gd name="connsiteX5" fmla="*/ 0 w 4024446"/>
              <a:gd name="connsiteY5" fmla="*/ 2176491 h 2930798"/>
              <a:gd name="connsiteX6" fmla="*/ 1517479 w 4024446"/>
              <a:gd name="connsiteY6" fmla="*/ 0 h 2930798"/>
              <a:gd name="connsiteX7" fmla="*/ 1548106 w 4024446"/>
              <a:gd name="connsiteY7" fmla="*/ 0 h 293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24446" h="2930798">
                <a:moveTo>
                  <a:pt x="1548106" y="0"/>
                </a:moveTo>
                <a:lnTo>
                  <a:pt x="4024446" y="1726538"/>
                </a:lnTo>
                <a:lnTo>
                  <a:pt x="3926201" y="1879518"/>
                </a:lnTo>
                <a:cubicBezTo>
                  <a:pt x="3473229" y="2513785"/>
                  <a:pt x="2706129" y="2930798"/>
                  <a:pt x="1836068" y="2930798"/>
                </a:cubicBezTo>
                <a:cubicBezTo>
                  <a:pt x="1140020" y="2930799"/>
                  <a:pt x="509866" y="2663910"/>
                  <a:pt x="53725" y="2232410"/>
                </a:cubicBezTo>
                <a:lnTo>
                  <a:pt x="0" y="2176491"/>
                </a:lnTo>
                <a:lnTo>
                  <a:pt x="1517479" y="0"/>
                </a:lnTo>
                <a:lnTo>
                  <a:pt x="1548106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4400" dirty="0"/>
          </a:p>
        </p:txBody>
      </p:sp>
      <p:sp>
        <p:nvSpPr>
          <p:cNvPr id="7" name="Rectangle 6"/>
          <p:cNvSpPr/>
          <p:nvPr/>
        </p:nvSpPr>
        <p:spPr>
          <a:xfrm>
            <a:off x="-2" y="0"/>
            <a:ext cx="200297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ZA" b="1" dirty="0">
                <a:solidFill>
                  <a:srgbClr val="FFFF00"/>
                </a:solidFill>
              </a:rPr>
              <a:t>Outright satisfaction </a:t>
            </a:r>
            <a:r>
              <a:rPr lang="en-ZA" dirty="0">
                <a:solidFill>
                  <a:schemeClr val="bg1"/>
                </a:solidFill>
              </a:rPr>
              <a:t>with performance of provincial government by </a:t>
            </a:r>
            <a:r>
              <a:rPr lang="en-ZA" dirty="0" smtClean="0">
                <a:solidFill>
                  <a:schemeClr val="bg1"/>
                </a:solidFill>
              </a:rPr>
              <a:t>Income</a:t>
            </a:r>
            <a:endParaRPr lang="en-ZA" dirty="0">
              <a:solidFill>
                <a:schemeClr val="bg1"/>
              </a:solidFill>
            </a:endParaRPr>
          </a:p>
          <a:p>
            <a:r>
              <a:rPr lang="en-ZA" dirty="0">
                <a:solidFill>
                  <a:schemeClr val="bg1"/>
                </a:solidFill>
              </a:rPr>
              <a:t>level</a:t>
            </a:r>
          </a:p>
        </p:txBody>
      </p:sp>
      <p:sp>
        <p:nvSpPr>
          <p:cNvPr id="5" name="Oval 4"/>
          <p:cNvSpPr/>
          <p:nvPr/>
        </p:nvSpPr>
        <p:spPr>
          <a:xfrm>
            <a:off x="3366423" y="28682"/>
            <a:ext cx="2191155" cy="219110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Those Households with the </a:t>
            </a:r>
            <a:r>
              <a:rPr lang="en-US" b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least income show the least outright satisfaction</a:t>
            </a:r>
            <a:endParaRPr lang="en-ZA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6391" name="Rectangle 16390"/>
          <p:cNvSpPr/>
          <p:nvPr/>
        </p:nvSpPr>
        <p:spPr>
          <a:xfrm>
            <a:off x="517130" y="4948518"/>
            <a:ext cx="8128980" cy="412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pic>
        <p:nvPicPr>
          <p:cNvPr id="16388" name="Picture 4" descr="https://camo.githubusercontent.com/67accec2c05dc6cde6290710bbe7f26c77e52b98/68747470733a2f2f662e636c6f75642e6769746875622e636f6d2f6173736574732f333236333137382f3639353736332f66356262613239652d646364382d313165322d396365632d6535623031343837646264332e6a706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31" y="5092239"/>
            <a:ext cx="415745" cy="26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https://camo.githubusercontent.com/67accec2c05dc6cde6290710bbe7f26c77e52b98/68747470733a2f2f662e636c6f75642e6769746875622e636f6d2f6173736574732f333236333137382f3639353736332f66356262613239652d646364382d313165322d396365632d6535623031343837646264332e6a706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625" y="5092239"/>
            <a:ext cx="415745" cy="26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https://camo.githubusercontent.com/67accec2c05dc6cde6290710bbe7f26c77e52b98/68747470733a2f2f662e636c6f75642e6769746875622e636f6d2f6173736574732f333236333137382f3639353736332f66356262613239652d646364382d313165322d396365632d6535623031343837646264332e6a706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877" y="5092239"/>
            <a:ext cx="415745" cy="26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https://camo.githubusercontent.com/67accec2c05dc6cde6290710bbe7f26c77e52b98/68747470733a2f2f662e636c6f75642e6769746875622e636f6d2f6173736574732f333236333137382f3639353736332f66356262613239652d646364382d313165322d396365632d6535623031343837646264332e6a706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7371" y="5092239"/>
            <a:ext cx="415745" cy="26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4" descr="https://camo.githubusercontent.com/67accec2c05dc6cde6290710bbe7f26c77e52b98/68747470733a2f2f662e636c6f75642e6769746875622e636f6d2f6173736574732f333236333137382f3639353736332f66356262613239652d646364382d313165322d396365632d6535623031343837646264332e6a706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312" y="5092239"/>
            <a:ext cx="415745" cy="26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https://camo.githubusercontent.com/67accec2c05dc6cde6290710bbe7f26c77e52b98/68747470733a2f2f662e636c6f75642e6769746875622e636f6d2f6173736574732f333236333137382f3639353736332f66356262613239652d646364382d313165322d396365632d6535623031343837646264332e6a706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1117" y="5092239"/>
            <a:ext cx="415745" cy="26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" descr="https://camo.githubusercontent.com/67accec2c05dc6cde6290710bbe7f26c77e52b98/68747470733a2f2f662e636c6f75642e6769746875622e636f6d2f6173736574732f333236333137382f3639353736332f66356262613239652d646364382d313165322d396365632d6535623031343837646264332e6a706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11" y="5092239"/>
            <a:ext cx="415745" cy="26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4" descr="https://camo.githubusercontent.com/67accec2c05dc6cde6290710bbe7f26c77e52b98/68747470733a2f2f662e636c6f75642e6769746875622e636f6d2f6173736574732f333236333137382f3639353736332f66356262613239652d646364382d313165322d396365632d6535623031343837646264332e6a706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379" y="5092239"/>
            <a:ext cx="415745" cy="26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4" descr="https://camo.githubusercontent.com/67accec2c05dc6cde6290710bbe7f26c77e52b98/68747470733a2f2f662e636c6f75642e6769746875622e636f6d2f6173736574732f333236333137382f3639353736332f66356262613239652d646364382d313165322d396365632d6535623031343837646264332e6a706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15" y="5092239"/>
            <a:ext cx="415745" cy="26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 descr="https://camo.githubusercontent.com/67accec2c05dc6cde6290710bbe7f26c77e52b98/68747470733a2f2f662e636c6f75642e6769746875622e636f6d2f6173736574732f333236333137382f3639353736332f66356262613239652d646364382d313165322d396365632d6535623031343837646264332e6a706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367" y="5092239"/>
            <a:ext cx="415745" cy="26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" descr="https://camo.githubusercontent.com/67accec2c05dc6cde6290710bbe7f26c77e52b98/68747470733a2f2f662e636c6f75642e6769746875622e636f6d2f6173736574732f333236333137382f3639353736332f66356262613239652d646364382d313165322d396365632d6535623031343837646264332e6a706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5861" y="5092239"/>
            <a:ext cx="415745" cy="26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https://camo.githubusercontent.com/67accec2c05dc6cde6290710bbe7f26c77e52b98/68747470733a2f2f662e636c6f75642e6769746875622e636f6d2f6173736574732f333236333137382f3639353736332f66356262613239652d646364382d313165322d396365632d6535623031343837646264332e6a706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3871" y="5092239"/>
            <a:ext cx="415745" cy="26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4" descr="https://camo.githubusercontent.com/67accec2c05dc6cde6290710bbe7f26c77e52b98/68747470733a2f2f662e636c6f75642e6769746875622e636f6d2f6173736574732f333236333137382f3639353736332f66356262613239652d646364382d313165322d396365632d6535623031343837646264332e6a706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365" y="5092239"/>
            <a:ext cx="415745" cy="26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393" name="Group 16392"/>
          <p:cNvGrpSpPr/>
          <p:nvPr/>
        </p:nvGrpSpPr>
        <p:grpSpPr>
          <a:xfrm>
            <a:off x="7440224" y="498756"/>
            <a:ext cx="1256371" cy="1379706"/>
            <a:chOff x="7440224" y="498756"/>
            <a:chExt cx="1256371" cy="1379706"/>
          </a:xfrm>
        </p:grpSpPr>
        <p:sp>
          <p:nvSpPr>
            <p:cNvPr id="48" name="TextBox 47"/>
            <p:cNvSpPr txBox="1"/>
            <p:nvPr/>
          </p:nvSpPr>
          <p:spPr>
            <a:xfrm>
              <a:off x="7440224" y="498756"/>
              <a:ext cx="12563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More than twice as likely to be satisfied than low income earners</a:t>
              </a:r>
              <a:endParaRPr lang="en-ZA" sz="1200" dirty="0"/>
            </a:p>
          </p:txBody>
        </p:sp>
        <p:cxnSp>
          <p:nvCxnSpPr>
            <p:cNvPr id="16389" name="Straight Arrow Connector 16388"/>
            <p:cNvCxnSpPr/>
            <p:nvPr/>
          </p:nvCxnSpPr>
          <p:spPr>
            <a:xfrm>
              <a:off x="7797260" y="1514419"/>
              <a:ext cx="0" cy="364043"/>
            </a:xfrm>
            <a:prstGeom prst="straightConnector1">
              <a:avLst/>
            </a:prstGeom>
            <a:ln w="3492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2" name="Picture 14" descr="http://broomfield.org/images/pages/N2106/blue%20heading%20icons_thumbsup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788" y="-18757"/>
            <a:ext cx="738366" cy="738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94" name="TextBox 16393"/>
          <p:cNvSpPr txBox="1"/>
          <p:nvPr/>
        </p:nvSpPr>
        <p:spPr>
          <a:xfrm>
            <a:off x="3721117" y="5837238"/>
            <a:ext cx="38727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Annual Household Income</a:t>
            </a:r>
            <a:endParaRPr lang="en-ZA" sz="1600" b="1" dirty="0"/>
          </a:p>
        </p:txBody>
      </p:sp>
      <p:grpSp>
        <p:nvGrpSpPr>
          <p:cNvPr id="16399" name="Group 16398"/>
          <p:cNvGrpSpPr/>
          <p:nvPr/>
        </p:nvGrpSpPr>
        <p:grpSpPr>
          <a:xfrm>
            <a:off x="708202" y="3345494"/>
            <a:ext cx="288088" cy="364043"/>
            <a:chOff x="558074" y="3345494"/>
            <a:chExt cx="288088" cy="364043"/>
          </a:xfrm>
        </p:grpSpPr>
        <p:cxnSp>
          <p:nvCxnSpPr>
            <p:cNvPr id="64" name="Straight Arrow Connector 63"/>
            <p:cNvCxnSpPr/>
            <p:nvPr/>
          </p:nvCxnSpPr>
          <p:spPr>
            <a:xfrm>
              <a:off x="702699" y="3345494"/>
              <a:ext cx="0" cy="364043"/>
            </a:xfrm>
            <a:prstGeom prst="straightConnector1">
              <a:avLst/>
            </a:prstGeom>
            <a:ln w="3492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96" name="Straight Connector 16395"/>
            <p:cNvCxnSpPr/>
            <p:nvPr/>
          </p:nvCxnSpPr>
          <p:spPr>
            <a:xfrm>
              <a:off x="558074" y="3345494"/>
              <a:ext cx="288088" cy="0"/>
            </a:xfrm>
            <a:prstGeom prst="line">
              <a:avLst/>
            </a:prstGeom>
            <a:ln w="349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684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4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4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4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4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4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4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4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4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95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Chart bld="category" animBg="0"/>
        </p:bldSub>
      </p:bldGraphic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021976"/>
            <a:ext cx="9144000" cy="1699709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/>
              <a:t>Locality is also a key differentiator in rates of satisfaction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3121510"/>
            <a:ext cx="9144000" cy="1699709"/>
          </a:xfrm>
          <a:prstGeom prst="rect">
            <a:avLst/>
          </a:prstGeom>
          <a:solidFill>
            <a:srgbClr val="56C4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Different municipalities have differing abilities to serve the citizens given based on </a:t>
            </a:r>
            <a:r>
              <a:rPr lang="en-US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financial, technical and management resources</a:t>
            </a:r>
            <a:endParaRPr lang="en-US" sz="3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811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851" y="2608262"/>
            <a:ext cx="1457325" cy="14382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1025"/>
            <a:ext cx="9144000" cy="5555949"/>
          </a:xfrm>
          <a:prstGeom prst="rect">
            <a:avLst/>
          </a:prstGeom>
        </p:spPr>
      </p:pic>
      <p:sp>
        <p:nvSpPr>
          <p:cNvPr id="6" name="Freeform 5"/>
          <p:cNvSpPr/>
          <p:nvPr/>
        </p:nvSpPr>
        <p:spPr>
          <a:xfrm rot="19506916">
            <a:off x="-656126" y="-450788"/>
            <a:ext cx="3178005" cy="2280011"/>
          </a:xfrm>
          <a:custGeom>
            <a:avLst/>
            <a:gdLst>
              <a:gd name="connsiteX0" fmla="*/ 1548106 w 4024446"/>
              <a:gd name="connsiteY0" fmla="*/ 0 h 2930798"/>
              <a:gd name="connsiteX1" fmla="*/ 4024446 w 4024446"/>
              <a:gd name="connsiteY1" fmla="*/ 1726538 h 2930798"/>
              <a:gd name="connsiteX2" fmla="*/ 3926201 w 4024446"/>
              <a:gd name="connsiteY2" fmla="*/ 1879518 h 2930798"/>
              <a:gd name="connsiteX3" fmla="*/ 1836068 w 4024446"/>
              <a:gd name="connsiteY3" fmla="*/ 2930798 h 2930798"/>
              <a:gd name="connsiteX4" fmla="*/ 53725 w 4024446"/>
              <a:gd name="connsiteY4" fmla="*/ 2232410 h 2930798"/>
              <a:gd name="connsiteX5" fmla="*/ 0 w 4024446"/>
              <a:gd name="connsiteY5" fmla="*/ 2176491 h 2930798"/>
              <a:gd name="connsiteX6" fmla="*/ 1517479 w 4024446"/>
              <a:gd name="connsiteY6" fmla="*/ 0 h 2930798"/>
              <a:gd name="connsiteX7" fmla="*/ 1548106 w 4024446"/>
              <a:gd name="connsiteY7" fmla="*/ 0 h 293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24446" h="2930798">
                <a:moveTo>
                  <a:pt x="1548106" y="0"/>
                </a:moveTo>
                <a:lnTo>
                  <a:pt x="4024446" y="1726538"/>
                </a:lnTo>
                <a:lnTo>
                  <a:pt x="3926201" y="1879518"/>
                </a:lnTo>
                <a:cubicBezTo>
                  <a:pt x="3473229" y="2513785"/>
                  <a:pt x="2706129" y="2930798"/>
                  <a:pt x="1836068" y="2930798"/>
                </a:cubicBezTo>
                <a:cubicBezTo>
                  <a:pt x="1140020" y="2930799"/>
                  <a:pt x="509866" y="2663910"/>
                  <a:pt x="53725" y="2232410"/>
                </a:cubicBezTo>
                <a:lnTo>
                  <a:pt x="0" y="2176491"/>
                </a:lnTo>
                <a:lnTo>
                  <a:pt x="1517479" y="0"/>
                </a:lnTo>
                <a:lnTo>
                  <a:pt x="1548106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4400" dirty="0"/>
          </a:p>
        </p:txBody>
      </p:sp>
      <p:sp>
        <p:nvSpPr>
          <p:cNvPr id="7" name="Rectangle 6"/>
          <p:cNvSpPr/>
          <p:nvPr/>
        </p:nvSpPr>
        <p:spPr>
          <a:xfrm>
            <a:off x="-2" y="0"/>
            <a:ext cx="20029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ZA" b="1" dirty="0" smtClean="0">
                <a:solidFill>
                  <a:srgbClr val="FFFF00"/>
                </a:solidFill>
              </a:rPr>
              <a:t>Outright satisfaction </a:t>
            </a:r>
            <a:r>
              <a:rPr lang="en-ZA" dirty="0" smtClean="0">
                <a:solidFill>
                  <a:schemeClr val="bg1"/>
                </a:solidFill>
              </a:rPr>
              <a:t>with performance of provincial government by municipality</a:t>
            </a:r>
          </a:p>
        </p:txBody>
      </p:sp>
      <p:sp>
        <p:nvSpPr>
          <p:cNvPr id="13" name="Oval 12"/>
          <p:cNvSpPr/>
          <p:nvPr/>
        </p:nvSpPr>
        <p:spPr>
          <a:xfrm>
            <a:off x="6013853" y="3598171"/>
            <a:ext cx="2699841" cy="279532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Areas with higher  outright satisfaction </a:t>
            </a:r>
            <a:r>
              <a:rPr lang="en-US" dirty="0" smtClean="0"/>
              <a:t>with overall performance of provincial government </a:t>
            </a:r>
            <a:r>
              <a:rPr lang="en-US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more dispersed</a:t>
            </a:r>
            <a:endParaRPr lang="en-ZA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5" name="Round Diagonal Corner Rectangle 24"/>
          <p:cNvSpPr/>
          <p:nvPr/>
        </p:nvSpPr>
        <p:spPr>
          <a:xfrm>
            <a:off x="161365" y="2332370"/>
            <a:ext cx="1597811" cy="2121296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20" name="TextBox 19"/>
          <p:cNvSpPr txBox="1"/>
          <p:nvPr/>
        </p:nvSpPr>
        <p:spPr>
          <a:xfrm>
            <a:off x="687466" y="2868763"/>
            <a:ext cx="159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6.5 –10.5%</a:t>
            </a:r>
            <a:endParaRPr lang="en-ZA" dirty="0"/>
          </a:p>
        </p:txBody>
      </p:sp>
      <p:sp>
        <p:nvSpPr>
          <p:cNvPr id="21" name="TextBox 20"/>
          <p:cNvSpPr txBox="1"/>
          <p:nvPr/>
        </p:nvSpPr>
        <p:spPr>
          <a:xfrm>
            <a:off x="687465" y="3308515"/>
            <a:ext cx="159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10.51– 25.5%</a:t>
            </a:r>
            <a:endParaRPr lang="en-ZA" dirty="0"/>
          </a:p>
        </p:txBody>
      </p:sp>
      <p:sp>
        <p:nvSpPr>
          <p:cNvPr id="22" name="TextBox 21"/>
          <p:cNvSpPr txBox="1"/>
          <p:nvPr/>
        </p:nvSpPr>
        <p:spPr>
          <a:xfrm>
            <a:off x="687463" y="3790254"/>
            <a:ext cx="159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25.51 – 35.8%</a:t>
            </a:r>
            <a:endParaRPr lang="en-ZA" dirty="0"/>
          </a:p>
        </p:txBody>
      </p:sp>
      <p:sp>
        <p:nvSpPr>
          <p:cNvPr id="23" name="TextBox 22"/>
          <p:cNvSpPr txBox="1"/>
          <p:nvPr/>
        </p:nvSpPr>
        <p:spPr>
          <a:xfrm>
            <a:off x="687463" y="4230006"/>
            <a:ext cx="159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35.81 – 50.1%</a:t>
            </a:r>
            <a:endParaRPr lang="en-ZA" dirty="0"/>
          </a:p>
        </p:txBody>
      </p:sp>
      <p:sp>
        <p:nvSpPr>
          <p:cNvPr id="24" name="TextBox 23"/>
          <p:cNvSpPr txBox="1"/>
          <p:nvPr/>
        </p:nvSpPr>
        <p:spPr>
          <a:xfrm>
            <a:off x="687463" y="4683764"/>
            <a:ext cx="159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50.11 – 64.5%</a:t>
            </a:r>
            <a:endParaRPr lang="en-ZA" dirty="0"/>
          </a:p>
        </p:txBody>
      </p:sp>
      <p:sp>
        <p:nvSpPr>
          <p:cNvPr id="14" name="TextBox 13"/>
          <p:cNvSpPr txBox="1"/>
          <p:nvPr/>
        </p:nvSpPr>
        <p:spPr>
          <a:xfrm>
            <a:off x="161365" y="2485711"/>
            <a:ext cx="19461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Outright </a:t>
            </a:r>
            <a:r>
              <a:rPr lang="en-US" sz="1400" b="1" dirty="0" smtClean="0"/>
              <a:t>satisfaction</a:t>
            </a:r>
            <a:endParaRPr lang="en-ZA" sz="1400" b="1" dirty="0"/>
          </a:p>
        </p:txBody>
      </p:sp>
      <p:sp>
        <p:nvSpPr>
          <p:cNvPr id="15" name="Rectangle 14"/>
          <p:cNvSpPr/>
          <p:nvPr/>
        </p:nvSpPr>
        <p:spPr>
          <a:xfrm>
            <a:off x="202835" y="2856328"/>
            <a:ext cx="357809" cy="388288"/>
          </a:xfrm>
          <a:prstGeom prst="rect">
            <a:avLst/>
          </a:prstGeom>
          <a:solidFill>
            <a:srgbClr val="F7FC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16" name="Rectangle 15"/>
          <p:cNvSpPr/>
          <p:nvPr/>
        </p:nvSpPr>
        <p:spPr>
          <a:xfrm>
            <a:off x="206387" y="3308515"/>
            <a:ext cx="357809" cy="388288"/>
          </a:xfrm>
          <a:prstGeom prst="rect">
            <a:avLst/>
          </a:prstGeom>
          <a:solidFill>
            <a:srgbClr val="C9E9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17" name="Rectangle 16"/>
          <p:cNvSpPr/>
          <p:nvPr/>
        </p:nvSpPr>
        <p:spPr>
          <a:xfrm>
            <a:off x="209939" y="3760702"/>
            <a:ext cx="357809" cy="388288"/>
          </a:xfrm>
          <a:prstGeom prst="rect">
            <a:avLst/>
          </a:prstGeom>
          <a:solidFill>
            <a:srgbClr val="7AC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18" name="Rectangle 17"/>
          <p:cNvSpPr/>
          <p:nvPr/>
        </p:nvSpPr>
        <p:spPr>
          <a:xfrm>
            <a:off x="213491" y="4212889"/>
            <a:ext cx="357809" cy="388288"/>
          </a:xfrm>
          <a:prstGeom prst="rect">
            <a:avLst/>
          </a:prstGeom>
          <a:solidFill>
            <a:srgbClr val="2992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19" name="Rectangle 18"/>
          <p:cNvSpPr/>
          <p:nvPr/>
        </p:nvSpPr>
        <p:spPr>
          <a:xfrm>
            <a:off x="217043" y="4665076"/>
            <a:ext cx="357809" cy="388288"/>
          </a:xfrm>
          <a:prstGeom prst="rect">
            <a:avLst/>
          </a:prstGeom>
          <a:solidFill>
            <a:srgbClr val="0044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pic>
        <p:nvPicPr>
          <p:cNvPr id="26" name="Picture 14" descr="http://broomfield.org/images/pages/N2106/blue%20heading%20icons_thumbsup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788" y="-70420"/>
            <a:ext cx="738366" cy="738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191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38879"/>
            <a:ext cx="2905125" cy="22479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1025"/>
            <a:ext cx="9144000" cy="5555949"/>
          </a:xfrm>
          <a:prstGeom prst="rect">
            <a:avLst/>
          </a:prstGeom>
        </p:spPr>
      </p:pic>
      <p:sp>
        <p:nvSpPr>
          <p:cNvPr id="6" name="Freeform 5"/>
          <p:cNvSpPr/>
          <p:nvPr/>
        </p:nvSpPr>
        <p:spPr>
          <a:xfrm rot="19506916">
            <a:off x="-656126" y="-450788"/>
            <a:ext cx="3178005" cy="2280011"/>
          </a:xfrm>
          <a:custGeom>
            <a:avLst/>
            <a:gdLst>
              <a:gd name="connsiteX0" fmla="*/ 1548106 w 4024446"/>
              <a:gd name="connsiteY0" fmla="*/ 0 h 2930798"/>
              <a:gd name="connsiteX1" fmla="*/ 4024446 w 4024446"/>
              <a:gd name="connsiteY1" fmla="*/ 1726538 h 2930798"/>
              <a:gd name="connsiteX2" fmla="*/ 3926201 w 4024446"/>
              <a:gd name="connsiteY2" fmla="*/ 1879518 h 2930798"/>
              <a:gd name="connsiteX3" fmla="*/ 1836068 w 4024446"/>
              <a:gd name="connsiteY3" fmla="*/ 2930798 h 2930798"/>
              <a:gd name="connsiteX4" fmla="*/ 53725 w 4024446"/>
              <a:gd name="connsiteY4" fmla="*/ 2232410 h 2930798"/>
              <a:gd name="connsiteX5" fmla="*/ 0 w 4024446"/>
              <a:gd name="connsiteY5" fmla="*/ 2176491 h 2930798"/>
              <a:gd name="connsiteX6" fmla="*/ 1517479 w 4024446"/>
              <a:gd name="connsiteY6" fmla="*/ 0 h 2930798"/>
              <a:gd name="connsiteX7" fmla="*/ 1548106 w 4024446"/>
              <a:gd name="connsiteY7" fmla="*/ 0 h 293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24446" h="2930798">
                <a:moveTo>
                  <a:pt x="1548106" y="0"/>
                </a:moveTo>
                <a:lnTo>
                  <a:pt x="4024446" y="1726538"/>
                </a:lnTo>
                <a:lnTo>
                  <a:pt x="3926201" y="1879518"/>
                </a:lnTo>
                <a:cubicBezTo>
                  <a:pt x="3473229" y="2513785"/>
                  <a:pt x="2706129" y="2930798"/>
                  <a:pt x="1836068" y="2930798"/>
                </a:cubicBezTo>
                <a:cubicBezTo>
                  <a:pt x="1140020" y="2930799"/>
                  <a:pt x="509866" y="2663910"/>
                  <a:pt x="53725" y="2232410"/>
                </a:cubicBezTo>
                <a:lnTo>
                  <a:pt x="0" y="2176491"/>
                </a:lnTo>
                <a:lnTo>
                  <a:pt x="1517479" y="0"/>
                </a:lnTo>
                <a:lnTo>
                  <a:pt x="1548106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4400" dirty="0"/>
          </a:p>
        </p:txBody>
      </p:sp>
      <p:sp>
        <p:nvSpPr>
          <p:cNvPr id="7" name="Rectangle 6"/>
          <p:cNvSpPr/>
          <p:nvPr/>
        </p:nvSpPr>
        <p:spPr>
          <a:xfrm>
            <a:off x="-2" y="0"/>
            <a:ext cx="20029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ZA" b="1" dirty="0" smtClean="0">
                <a:solidFill>
                  <a:srgbClr val="FDD1A5"/>
                </a:solidFill>
              </a:rPr>
              <a:t>Outright dissatisfaction </a:t>
            </a:r>
            <a:r>
              <a:rPr lang="en-ZA" dirty="0" smtClean="0">
                <a:solidFill>
                  <a:schemeClr val="bg1"/>
                </a:solidFill>
              </a:rPr>
              <a:t>with performance of provincial government by municipality</a:t>
            </a:r>
          </a:p>
        </p:txBody>
      </p:sp>
      <p:sp>
        <p:nvSpPr>
          <p:cNvPr id="8" name="Oval 7"/>
          <p:cNvSpPr/>
          <p:nvPr/>
        </p:nvSpPr>
        <p:spPr>
          <a:xfrm>
            <a:off x="6013853" y="3598170"/>
            <a:ext cx="2699841" cy="279532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Evidence of </a:t>
            </a:r>
            <a:r>
              <a:rPr lang="en-US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clustering</a:t>
            </a:r>
            <a:r>
              <a:rPr lang="en-US" dirty="0" smtClean="0"/>
              <a:t> with regards to </a:t>
            </a:r>
            <a:r>
              <a:rPr lang="en-US" b="1" dirty="0" smtClean="0">
                <a:solidFill>
                  <a:srgbClr val="FDD1A5"/>
                </a:solidFill>
              </a:rPr>
              <a:t>outright dissatisfaction </a:t>
            </a:r>
            <a:r>
              <a:rPr lang="en-US" dirty="0" smtClean="0"/>
              <a:t>with overall performance of provincial government</a:t>
            </a:r>
            <a:endParaRPr lang="en-ZA" dirty="0"/>
          </a:p>
        </p:txBody>
      </p:sp>
      <p:sp>
        <p:nvSpPr>
          <p:cNvPr id="24" name="Rounded Rectangle 23"/>
          <p:cNvSpPr/>
          <p:nvPr/>
        </p:nvSpPr>
        <p:spPr>
          <a:xfrm>
            <a:off x="118334" y="2638879"/>
            <a:ext cx="1667435" cy="191160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23" name="Rectangle 22"/>
          <p:cNvSpPr/>
          <p:nvPr/>
        </p:nvSpPr>
        <p:spPr>
          <a:xfrm>
            <a:off x="174012" y="4498491"/>
            <a:ext cx="357809" cy="388288"/>
          </a:xfrm>
          <a:prstGeom prst="rect">
            <a:avLst/>
          </a:prstGeom>
          <a:solidFill>
            <a:srgbClr val="7F27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820" y="2441677"/>
            <a:ext cx="1457325" cy="1438275"/>
          </a:xfrm>
          <a:prstGeom prst="rect">
            <a:avLst/>
          </a:prstGeom>
        </p:spPr>
      </p:pic>
      <p:sp>
        <p:nvSpPr>
          <p:cNvPr id="12" name="Round Diagonal Corner Rectangle 11"/>
          <p:cNvSpPr/>
          <p:nvPr/>
        </p:nvSpPr>
        <p:spPr>
          <a:xfrm>
            <a:off x="118334" y="2165785"/>
            <a:ext cx="1597811" cy="2121296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13" name="TextBox 12"/>
          <p:cNvSpPr txBox="1"/>
          <p:nvPr/>
        </p:nvSpPr>
        <p:spPr>
          <a:xfrm>
            <a:off x="644435" y="2702178"/>
            <a:ext cx="159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15.2 –24.2%</a:t>
            </a:r>
            <a:endParaRPr lang="en-ZA" dirty="0"/>
          </a:p>
        </p:txBody>
      </p:sp>
      <p:sp>
        <p:nvSpPr>
          <p:cNvPr id="14" name="TextBox 13"/>
          <p:cNvSpPr txBox="1"/>
          <p:nvPr/>
        </p:nvSpPr>
        <p:spPr>
          <a:xfrm>
            <a:off x="644434" y="3141930"/>
            <a:ext cx="159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24.21– 33.5%</a:t>
            </a:r>
            <a:endParaRPr lang="en-ZA" dirty="0"/>
          </a:p>
        </p:txBody>
      </p:sp>
      <p:sp>
        <p:nvSpPr>
          <p:cNvPr id="15" name="TextBox 14"/>
          <p:cNvSpPr txBox="1"/>
          <p:nvPr/>
        </p:nvSpPr>
        <p:spPr>
          <a:xfrm>
            <a:off x="644432" y="3623669"/>
            <a:ext cx="159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33.51 – 49.8%</a:t>
            </a:r>
            <a:endParaRPr lang="en-ZA" dirty="0"/>
          </a:p>
        </p:txBody>
      </p:sp>
      <p:sp>
        <p:nvSpPr>
          <p:cNvPr id="16" name="TextBox 15"/>
          <p:cNvSpPr txBox="1"/>
          <p:nvPr/>
        </p:nvSpPr>
        <p:spPr>
          <a:xfrm>
            <a:off x="644432" y="4063421"/>
            <a:ext cx="159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49.81 – 65.3%</a:t>
            </a:r>
            <a:endParaRPr lang="en-ZA" dirty="0"/>
          </a:p>
        </p:txBody>
      </p:sp>
      <p:sp>
        <p:nvSpPr>
          <p:cNvPr id="17" name="TextBox 16"/>
          <p:cNvSpPr txBox="1"/>
          <p:nvPr/>
        </p:nvSpPr>
        <p:spPr>
          <a:xfrm>
            <a:off x="644432" y="4517179"/>
            <a:ext cx="159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65.31 – 78.8%</a:t>
            </a:r>
            <a:endParaRPr lang="en-ZA" dirty="0"/>
          </a:p>
        </p:txBody>
      </p:sp>
      <p:sp>
        <p:nvSpPr>
          <p:cNvPr id="18" name="TextBox 17"/>
          <p:cNvSpPr txBox="1"/>
          <p:nvPr/>
        </p:nvSpPr>
        <p:spPr>
          <a:xfrm>
            <a:off x="80071" y="2323272"/>
            <a:ext cx="19461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Outright dissatisfaction</a:t>
            </a:r>
            <a:endParaRPr lang="en-ZA" sz="1400" b="1" dirty="0"/>
          </a:p>
        </p:txBody>
      </p:sp>
      <p:sp>
        <p:nvSpPr>
          <p:cNvPr id="19" name="Rectangle 18"/>
          <p:cNvSpPr/>
          <p:nvPr/>
        </p:nvSpPr>
        <p:spPr>
          <a:xfrm>
            <a:off x="159804" y="2689743"/>
            <a:ext cx="357809" cy="388288"/>
          </a:xfrm>
          <a:prstGeom prst="rect">
            <a:avLst/>
          </a:prstGeom>
          <a:solidFill>
            <a:srgbClr val="FFF5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20" name="Rectangle 19"/>
          <p:cNvSpPr/>
          <p:nvPr/>
        </p:nvSpPr>
        <p:spPr>
          <a:xfrm>
            <a:off x="163356" y="3141930"/>
            <a:ext cx="357809" cy="388288"/>
          </a:xfrm>
          <a:prstGeom prst="rect">
            <a:avLst/>
          </a:prstGeom>
          <a:solidFill>
            <a:srgbClr val="FDD1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21" name="Rectangle 20"/>
          <p:cNvSpPr/>
          <p:nvPr/>
        </p:nvSpPr>
        <p:spPr>
          <a:xfrm>
            <a:off x="166908" y="3594117"/>
            <a:ext cx="357809" cy="388288"/>
          </a:xfrm>
          <a:prstGeom prst="rect">
            <a:avLst/>
          </a:prstGeom>
          <a:solidFill>
            <a:srgbClr val="FD92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22" name="Rectangle 21"/>
          <p:cNvSpPr/>
          <p:nvPr/>
        </p:nvSpPr>
        <p:spPr>
          <a:xfrm>
            <a:off x="170460" y="4046304"/>
            <a:ext cx="357809" cy="388288"/>
          </a:xfrm>
          <a:prstGeom prst="rect">
            <a:avLst/>
          </a:prstGeom>
          <a:solidFill>
            <a:srgbClr val="DE4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pic>
        <p:nvPicPr>
          <p:cNvPr id="25" name="Picture 14" descr="http://broomfield.org/images/pages/N2106/blue%20heading%20icons_thumbsup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631799">
            <a:off x="1880982" y="-67551"/>
            <a:ext cx="707421" cy="707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2742609" y="101963"/>
            <a:ext cx="5902624" cy="3523373"/>
            <a:chOff x="2742609" y="101963"/>
            <a:chExt cx="5902624" cy="3523373"/>
          </a:xfrm>
        </p:grpSpPr>
        <p:sp>
          <p:nvSpPr>
            <p:cNvPr id="2" name="Rectangle 1"/>
            <p:cNvSpPr/>
            <p:nvPr/>
          </p:nvSpPr>
          <p:spPr>
            <a:xfrm rot="3270498">
              <a:off x="4732127" y="-287769"/>
              <a:ext cx="1923587" cy="5902624"/>
            </a:xfrm>
            <a:custGeom>
              <a:avLst/>
              <a:gdLst>
                <a:gd name="connsiteX0" fmla="*/ 0 w 1368508"/>
                <a:gd name="connsiteY0" fmla="*/ 0 h 5902624"/>
                <a:gd name="connsiteX1" fmla="*/ 1368508 w 1368508"/>
                <a:gd name="connsiteY1" fmla="*/ 0 h 5902624"/>
                <a:gd name="connsiteX2" fmla="*/ 1368508 w 1368508"/>
                <a:gd name="connsiteY2" fmla="*/ 5902624 h 5902624"/>
                <a:gd name="connsiteX3" fmla="*/ 0 w 1368508"/>
                <a:gd name="connsiteY3" fmla="*/ 5902624 h 5902624"/>
                <a:gd name="connsiteX4" fmla="*/ 0 w 1368508"/>
                <a:gd name="connsiteY4" fmla="*/ 0 h 5902624"/>
                <a:gd name="connsiteX0" fmla="*/ 0 w 1368508"/>
                <a:gd name="connsiteY0" fmla="*/ 0 h 5902624"/>
                <a:gd name="connsiteX1" fmla="*/ 1368508 w 1368508"/>
                <a:gd name="connsiteY1" fmla="*/ 0 h 5902624"/>
                <a:gd name="connsiteX2" fmla="*/ 1358941 w 1368508"/>
                <a:gd name="connsiteY2" fmla="*/ 3239101 h 5902624"/>
                <a:gd name="connsiteX3" fmla="*/ 1368508 w 1368508"/>
                <a:gd name="connsiteY3" fmla="*/ 5902624 h 5902624"/>
                <a:gd name="connsiteX4" fmla="*/ 0 w 1368508"/>
                <a:gd name="connsiteY4" fmla="*/ 5902624 h 5902624"/>
                <a:gd name="connsiteX5" fmla="*/ 0 w 1368508"/>
                <a:gd name="connsiteY5" fmla="*/ 0 h 5902624"/>
                <a:gd name="connsiteX0" fmla="*/ 0 w 1368508"/>
                <a:gd name="connsiteY0" fmla="*/ 0 h 5902624"/>
                <a:gd name="connsiteX1" fmla="*/ 1368508 w 1368508"/>
                <a:gd name="connsiteY1" fmla="*/ 0 h 5902624"/>
                <a:gd name="connsiteX2" fmla="*/ 1254103 w 1368508"/>
                <a:gd name="connsiteY2" fmla="*/ 3080533 h 5902624"/>
                <a:gd name="connsiteX3" fmla="*/ 1368508 w 1368508"/>
                <a:gd name="connsiteY3" fmla="*/ 5902624 h 5902624"/>
                <a:gd name="connsiteX4" fmla="*/ 0 w 1368508"/>
                <a:gd name="connsiteY4" fmla="*/ 5902624 h 5902624"/>
                <a:gd name="connsiteX5" fmla="*/ 0 w 1368508"/>
                <a:gd name="connsiteY5" fmla="*/ 0 h 5902624"/>
                <a:gd name="connsiteX0" fmla="*/ 0 w 1368508"/>
                <a:gd name="connsiteY0" fmla="*/ 0 h 5902624"/>
                <a:gd name="connsiteX1" fmla="*/ 1368508 w 1368508"/>
                <a:gd name="connsiteY1" fmla="*/ 0 h 5902624"/>
                <a:gd name="connsiteX2" fmla="*/ 1254103 w 1368508"/>
                <a:gd name="connsiteY2" fmla="*/ 3080533 h 5902624"/>
                <a:gd name="connsiteX3" fmla="*/ 1368508 w 1368508"/>
                <a:gd name="connsiteY3" fmla="*/ 5902624 h 5902624"/>
                <a:gd name="connsiteX4" fmla="*/ 0 w 1368508"/>
                <a:gd name="connsiteY4" fmla="*/ 5902624 h 5902624"/>
                <a:gd name="connsiteX5" fmla="*/ 8766 w 1368508"/>
                <a:gd name="connsiteY5" fmla="*/ 3181483 h 5902624"/>
                <a:gd name="connsiteX6" fmla="*/ 0 w 1368508"/>
                <a:gd name="connsiteY6" fmla="*/ 0 h 5902624"/>
                <a:gd name="connsiteX0" fmla="*/ 0 w 1368508"/>
                <a:gd name="connsiteY0" fmla="*/ 0 h 5902624"/>
                <a:gd name="connsiteX1" fmla="*/ 1368508 w 1368508"/>
                <a:gd name="connsiteY1" fmla="*/ 0 h 5902624"/>
                <a:gd name="connsiteX2" fmla="*/ 1254103 w 1368508"/>
                <a:gd name="connsiteY2" fmla="*/ 3080533 h 5902624"/>
                <a:gd name="connsiteX3" fmla="*/ 1368508 w 1368508"/>
                <a:gd name="connsiteY3" fmla="*/ 5902624 h 5902624"/>
                <a:gd name="connsiteX4" fmla="*/ 0 w 1368508"/>
                <a:gd name="connsiteY4" fmla="*/ 5902624 h 5902624"/>
                <a:gd name="connsiteX5" fmla="*/ 132451 w 1368508"/>
                <a:gd name="connsiteY5" fmla="*/ 3102059 h 5902624"/>
                <a:gd name="connsiteX6" fmla="*/ 0 w 1368508"/>
                <a:gd name="connsiteY6" fmla="*/ 0 h 5902624"/>
                <a:gd name="connsiteX0" fmla="*/ 0 w 1368508"/>
                <a:gd name="connsiteY0" fmla="*/ 0 h 5902624"/>
                <a:gd name="connsiteX1" fmla="*/ 1368508 w 1368508"/>
                <a:gd name="connsiteY1" fmla="*/ 0 h 5902624"/>
                <a:gd name="connsiteX2" fmla="*/ 1305251 w 1368508"/>
                <a:gd name="connsiteY2" fmla="*/ 1574884 h 5902624"/>
                <a:gd name="connsiteX3" fmla="*/ 1254103 w 1368508"/>
                <a:gd name="connsiteY3" fmla="*/ 3080533 h 5902624"/>
                <a:gd name="connsiteX4" fmla="*/ 1368508 w 1368508"/>
                <a:gd name="connsiteY4" fmla="*/ 5902624 h 5902624"/>
                <a:gd name="connsiteX5" fmla="*/ 0 w 1368508"/>
                <a:gd name="connsiteY5" fmla="*/ 5902624 h 5902624"/>
                <a:gd name="connsiteX6" fmla="*/ 132451 w 1368508"/>
                <a:gd name="connsiteY6" fmla="*/ 3102059 h 5902624"/>
                <a:gd name="connsiteX7" fmla="*/ 0 w 1368508"/>
                <a:gd name="connsiteY7" fmla="*/ 0 h 5902624"/>
                <a:gd name="connsiteX0" fmla="*/ 0 w 1874963"/>
                <a:gd name="connsiteY0" fmla="*/ 0 h 5902624"/>
                <a:gd name="connsiteX1" fmla="*/ 1368508 w 1874963"/>
                <a:gd name="connsiteY1" fmla="*/ 0 h 5902624"/>
                <a:gd name="connsiteX2" fmla="*/ 1874963 w 1874963"/>
                <a:gd name="connsiteY2" fmla="*/ 1763222 h 5902624"/>
                <a:gd name="connsiteX3" fmla="*/ 1254103 w 1874963"/>
                <a:gd name="connsiteY3" fmla="*/ 3080533 h 5902624"/>
                <a:gd name="connsiteX4" fmla="*/ 1368508 w 1874963"/>
                <a:gd name="connsiteY4" fmla="*/ 5902624 h 5902624"/>
                <a:gd name="connsiteX5" fmla="*/ 0 w 1874963"/>
                <a:gd name="connsiteY5" fmla="*/ 5902624 h 5902624"/>
                <a:gd name="connsiteX6" fmla="*/ 132451 w 1874963"/>
                <a:gd name="connsiteY6" fmla="*/ 3102059 h 5902624"/>
                <a:gd name="connsiteX7" fmla="*/ 0 w 1874963"/>
                <a:gd name="connsiteY7" fmla="*/ 0 h 5902624"/>
                <a:gd name="connsiteX0" fmla="*/ 0 w 1874963"/>
                <a:gd name="connsiteY0" fmla="*/ 0 h 5902624"/>
                <a:gd name="connsiteX1" fmla="*/ 1368508 w 1874963"/>
                <a:gd name="connsiteY1" fmla="*/ 0 h 5902624"/>
                <a:gd name="connsiteX2" fmla="*/ 1550414 w 1874963"/>
                <a:gd name="connsiteY2" fmla="*/ 643399 h 5902624"/>
                <a:gd name="connsiteX3" fmla="*/ 1874963 w 1874963"/>
                <a:gd name="connsiteY3" fmla="*/ 1763222 h 5902624"/>
                <a:gd name="connsiteX4" fmla="*/ 1254103 w 1874963"/>
                <a:gd name="connsiteY4" fmla="*/ 3080533 h 5902624"/>
                <a:gd name="connsiteX5" fmla="*/ 1368508 w 1874963"/>
                <a:gd name="connsiteY5" fmla="*/ 5902624 h 5902624"/>
                <a:gd name="connsiteX6" fmla="*/ 0 w 1874963"/>
                <a:gd name="connsiteY6" fmla="*/ 5902624 h 5902624"/>
                <a:gd name="connsiteX7" fmla="*/ 132451 w 1874963"/>
                <a:gd name="connsiteY7" fmla="*/ 3102059 h 5902624"/>
                <a:gd name="connsiteX8" fmla="*/ 0 w 1874963"/>
                <a:gd name="connsiteY8" fmla="*/ 0 h 5902624"/>
                <a:gd name="connsiteX0" fmla="*/ 0 w 1874963"/>
                <a:gd name="connsiteY0" fmla="*/ 0 h 5902624"/>
                <a:gd name="connsiteX1" fmla="*/ 1368508 w 1874963"/>
                <a:gd name="connsiteY1" fmla="*/ 0 h 5902624"/>
                <a:gd name="connsiteX2" fmla="*/ 1195490 w 1874963"/>
                <a:gd name="connsiteY2" fmla="*/ 1211659 h 5902624"/>
                <a:gd name="connsiteX3" fmla="*/ 1874963 w 1874963"/>
                <a:gd name="connsiteY3" fmla="*/ 1763222 h 5902624"/>
                <a:gd name="connsiteX4" fmla="*/ 1254103 w 1874963"/>
                <a:gd name="connsiteY4" fmla="*/ 3080533 h 5902624"/>
                <a:gd name="connsiteX5" fmla="*/ 1368508 w 1874963"/>
                <a:gd name="connsiteY5" fmla="*/ 5902624 h 5902624"/>
                <a:gd name="connsiteX6" fmla="*/ 0 w 1874963"/>
                <a:gd name="connsiteY6" fmla="*/ 5902624 h 5902624"/>
                <a:gd name="connsiteX7" fmla="*/ 132451 w 1874963"/>
                <a:gd name="connsiteY7" fmla="*/ 3102059 h 5902624"/>
                <a:gd name="connsiteX8" fmla="*/ 0 w 1874963"/>
                <a:gd name="connsiteY8" fmla="*/ 0 h 5902624"/>
                <a:gd name="connsiteX0" fmla="*/ 0 w 1874963"/>
                <a:gd name="connsiteY0" fmla="*/ 0 h 5902624"/>
                <a:gd name="connsiteX1" fmla="*/ 1368508 w 1874963"/>
                <a:gd name="connsiteY1" fmla="*/ 0 h 5902624"/>
                <a:gd name="connsiteX2" fmla="*/ 1195490 w 1874963"/>
                <a:gd name="connsiteY2" fmla="*/ 1211659 h 5902624"/>
                <a:gd name="connsiteX3" fmla="*/ 1874963 w 1874963"/>
                <a:gd name="connsiteY3" fmla="*/ 1763222 h 5902624"/>
                <a:gd name="connsiteX4" fmla="*/ 1254103 w 1874963"/>
                <a:gd name="connsiteY4" fmla="*/ 3080533 h 5902624"/>
                <a:gd name="connsiteX5" fmla="*/ 1368508 w 1874963"/>
                <a:gd name="connsiteY5" fmla="*/ 5902624 h 5902624"/>
                <a:gd name="connsiteX6" fmla="*/ 0 w 1874963"/>
                <a:gd name="connsiteY6" fmla="*/ 5902624 h 5902624"/>
                <a:gd name="connsiteX7" fmla="*/ 132451 w 1874963"/>
                <a:gd name="connsiteY7" fmla="*/ 3102059 h 5902624"/>
                <a:gd name="connsiteX8" fmla="*/ 108303 w 1874963"/>
                <a:gd name="connsiteY8" fmla="*/ 2665784 h 5902624"/>
                <a:gd name="connsiteX9" fmla="*/ 0 w 1874963"/>
                <a:gd name="connsiteY9" fmla="*/ 0 h 5902624"/>
                <a:gd name="connsiteX0" fmla="*/ 48624 w 1923587"/>
                <a:gd name="connsiteY0" fmla="*/ 0 h 5902624"/>
                <a:gd name="connsiteX1" fmla="*/ 1417132 w 1923587"/>
                <a:gd name="connsiteY1" fmla="*/ 0 h 5902624"/>
                <a:gd name="connsiteX2" fmla="*/ 1244114 w 1923587"/>
                <a:gd name="connsiteY2" fmla="*/ 1211659 h 5902624"/>
                <a:gd name="connsiteX3" fmla="*/ 1923587 w 1923587"/>
                <a:gd name="connsiteY3" fmla="*/ 1763222 h 5902624"/>
                <a:gd name="connsiteX4" fmla="*/ 1302727 w 1923587"/>
                <a:gd name="connsiteY4" fmla="*/ 3080533 h 5902624"/>
                <a:gd name="connsiteX5" fmla="*/ 1417132 w 1923587"/>
                <a:gd name="connsiteY5" fmla="*/ 5902624 h 5902624"/>
                <a:gd name="connsiteX6" fmla="*/ 48624 w 1923587"/>
                <a:gd name="connsiteY6" fmla="*/ 5902624 h 5902624"/>
                <a:gd name="connsiteX7" fmla="*/ 181075 w 1923587"/>
                <a:gd name="connsiteY7" fmla="*/ 3102059 h 5902624"/>
                <a:gd name="connsiteX8" fmla="*/ 0 w 1923587"/>
                <a:gd name="connsiteY8" fmla="*/ 2838840 h 5902624"/>
                <a:gd name="connsiteX9" fmla="*/ 48624 w 1923587"/>
                <a:gd name="connsiteY9" fmla="*/ 0 h 5902624"/>
                <a:gd name="connsiteX0" fmla="*/ 48624 w 1923587"/>
                <a:gd name="connsiteY0" fmla="*/ 0 h 5902624"/>
                <a:gd name="connsiteX1" fmla="*/ 1417132 w 1923587"/>
                <a:gd name="connsiteY1" fmla="*/ 0 h 5902624"/>
                <a:gd name="connsiteX2" fmla="*/ 1244114 w 1923587"/>
                <a:gd name="connsiteY2" fmla="*/ 1211659 h 5902624"/>
                <a:gd name="connsiteX3" fmla="*/ 1923587 w 1923587"/>
                <a:gd name="connsiteY3" fmla="*/ 1763222 h 5902624"/>
                <a:gd name="connsiteX4" fmla="*/ 1302727 w 1923587"/>
                <a:gd name="connsiteY4" fmla="*/ 3080533 h 5902624"/>
                <a:gd name="connsiteX5" fmla="*/ 1417132 w 1923587"/>
                <a:gd name="connsiteY5" fmla="*/ 5902624 h 5902624"/>
                <a:gd name="connsiteX6" fmla="*/ 48624 w 1923587"/>
                <a:gd name="connsiteY6" fmla="*/ 5902624 h 5902624"/>
                <a:gd name="connsiteX7" fmla="*/ 12942 w 1923587"/>
                <a:gd name="connsiteY7" fmla="*/ 3149790 h 5902624"/>
                <a:gd name="connsiteX8" fmla="*/ 0 w 1923587"/>
                <a:gd name="connsiteY8" fmla="*/ 2838840 h 5902624"/>
                <a:gd name="connsiteX9" fmla="*/ 48624 w 1923587"/>
                <a:gd name="connsiteY9" fmla="*/ 0 h 5902624"/>
                <a:gd name="connsiteX0" fmla="*/ 48624 w 1923587"/>
                <a:gd name="connsiteY0" fmla="*/ 0 h 5902624"/>
                <a:gd name="connsiteX1" fmla="*/ 1417132 w 1923587"/>
                <a:gd name="connsiteY1" fmla="*/ 0 h 5902624"/>
                <a:gd name="connsiteX2" fmla="*/ 1244114 w 1923587"/>
                <a:gd name="connsiteY2" fmla="*/ 1211659 h 5902624"/>
                <a:gd name="connsiteX3" fmla="*/ 1923587 w 1923587"/>
                <a:gd name="connsiteY3" fmla="*/ 1763222 h 5902624"/>
                <a:gd name="connsiteX4" fmla="*/ 1302727 w 1923587"/>
                <a:gd name="connsiteY4" fmla="*/ 3080533 h 5902624"/>
                <a:gd name="connsiteX5" fmla="*/ 1351777 w 1923587"/>
                <a:gd name="connsiteY5" fmla="*/ 4892299 h 5902624"/>
                <a:gd name="connsiteX6" fmla="*/ 1417132 w 1923587"/>
                <a:gd name="connsiteY6" fmla="*/ 5902624 h 5902624"/>
                <a:gd name="connsiteX7" fmla="*/ 48624 w 1923587"/>
                <a:gd name="connsiteY7" fmla="*/ 5902624 h 5902624"/>
                <a:gd name="connsiteX8" fmla="*/ 12942 w 1923587"/>
                <a:gd name="connsiteY8" fmla="*/ 3149790 h 5902624"/>
                <a:gd name="connsiteX9" fmla="*/ 0 w 1923587"/>
                <a:gd name="connsiteY9" fmla="*/ 2838840 h 5902624"/>
                <a:gd name="connsiteX10" fmla="*/ 48624 w 1923587"/>
                <a:gd name="connsiteY10" fmla="*/ 0 h 5902624"/>
                <a:gd name="connsiteX0" fmla="*/ 48624 w 1923587"/>
                <a:gd name="connsiteY0" fmla="*/ 0 h 5902624"/>
                <a:gd name="connsiteX1" fmla="*/ 1417132 w 1923587"/>
                <a:gd name="connsiteY1" fmla="*/ 0 h 5902624"/>
                <a:gd name="connsiteX2" fmla="*/ 1244114 w 1923587"/>
                <a:gd name="connsiteY2" fmla="*/ 1211659 h 5902624"/>
                <a:gd name="connsiteX3" fmla="*/ 1923587 w 1923587"/>
                <a:gd name="connsiteY3" fmla="*/ 1763222 h 5902624"/>
                <a:gd name="connsiteX4" fmla="*/ 1302727 w 1923587"/>
                <a:gd name="connsiteY4" fmla="*/ 3080533 h 5902624"/>
                <a:gd name="connsiteX5" fmla="*/ 1351777 w 1923587"/>
                <a:gd name="connsiteY5" fmla="*/ 4892299 h 5902624"/>
                <a:gd name="connsiteX6" fmla="*/ 1417132 w 1923587"/>
                <a:gd name="connsiteY6" fmla="*/ 5902624 h 5902624"/>
                <a:gd name="connsiteX7" fmla="*/ 48624 w 1923587"/>
                <a:gd name="connsiteY7" fmla="*/ 5902624 h 5902624"/>
                <a:gd name="connsiteX8" fmla="*/ 12942 w 1923587"/>
                <a:gd name="connsiteY8" fmla="*/ 3149790 h 5902624"/>
                <a:gd name="connsiteX9" fmla="*/ 0 w 1923587"/>
                <a:gd name="connsiteY9" fmla="*/ 2838840 h 5902624"/>
                <a:gd name="connsiteX10" fmla="*/ 48624 w 1923587"/>
                <a:gd name="connsiteY10" fmla="*/ 0 h 5902624"/>
                <a:gd name="connsiteX0" fmla="*/ 48624 w 1923587"/>
                <a:gd name="connsiteY0" fmla="*/ 0 h 5902624"/>
                <a:gd name="connsiteX1" fmla="*/ 1417132 w 1923587"/>
                <a:gd name="connsiteY1" fmla="*/ 0 h 5902624"/>
                <a:gd name="connsiteX2" fmla="*/ 1244114 w 1923587"/>
                <a:gd name="connsiteY2" fmla="*/ 1211659 h 5902624"/>
                <a:gd name="connsiteX3" fmla="*/ 1923587 w 1923587"/>
                <a:gd name="connsiteY3" fmla="*/ 1763222 h 5902624"/>
                <a:gd name="connsiteX4" fmla="*/ 1302727 w 1923587"/>
                <a:gd name="connsiteY4" fmla="*/ 3080533 h 5902624"/>
                <a:gd name="connsiteX5" fmla="*/ 1351777 w 1923587"/>
                <a:gd name="connsiteY5" fmla="*/ 4892299 h 5902624"/>
                <a:gd name="connsiteX6" fmla="*/ 913997 w 1923587"/>
                <a:gd name="connsiteY6" fmla="*/ 5644424 h 5902624"/>
                <a:gd name="connsiteX7" fmla="*/ 48624 w 1923587"/>
                <a:gd name="connsiteY7" fmla="*/ 5902624 h 5902624"/>
                <a:gd name="connsiteX8" fmla="*/ 12942 w 1923587"/>
                <a:gd name="connsiteY8" fmla="*/ 3149790 h 5902624"/>
                <a:gd name="connsiteX9" fmla="*/ 0 w 1923587"/>
                <a:gd name="connsiteY9" fmla="*/ 2838840 h 5902624"/>
                <a:gd name="connsiteX10" fmla="*/ 48624 w 1923587"/>
                <a:gd name="connsiteY10" fmla="*/ 0 h 5902624"/>
                <a:gd name="connsiteX0" fmla="*/ 48624 w 1923587"/>
                <a:gd name="connsiteY0" fmla="*/ 0 h 5902624"/>
                <a:gd name="connsiteX1" fmla="*/ 1417132 w 1923587"/>
                <a:gd name="connsiteY1" fmla="*/ 0 h 5902624"/>
                <a:gd name="connsiteX2" fmla="*/ 1244114 w 1923587"/>
                <a:gd name="connsiteY2" fmla="*/ 1211659 h 5902624"/>
                <a:gd name="connsiteX3" fmla="*/ 1923587 w 1923587"/>
                <a:gd name="connsiteY3" fmla="*/ 1763222 h 5902624"/>
                <a:gd name="connsiteX4" fmla="*/ 1302727 w 1923587"/>
                <a:gd name="connsiteY4" fmla="*/ 3080533 h 5902624"/>
                <a:gd name="connsiteX5" fmla="*/ 1332083 w 1923587"/>
                <a:gd name="connsiteY5" fmla="*/ 4073671 h 5902624"/>
                <a:gd name="connsiteX6" fmla="*/ 1351777 w 1923587"/>
                <a:gd name="connsiteY6" fmla="*/ 4892299 h 5902624"/>
                <a:gd name="connsiteX7" fmla="*/ 913997 w 1923587"/>
                <a:gd name="connsiteY7" fmla="*/ 5644424 h 5902624"/>
                <a:gd name="connsiteX8" fmla="*/ 48624 w 1923587"/>
                <a:gd name="connsiteY8" fmla="*/ 5902624 h 5902624"/>
                <a:gd name="connsiteX9" fmla="*/ 12942 w 1923587"/>
                <a:gd name="connsiteY9" fmla="*/ 3149790 h 5902624"/>
                <a:gd name="connsiteX10" fmla="*/ 0 w 1923587"/>
                <a:gd name="connsiteY10" fmla="*/ 2838840 h 5902624"/>
                <a:gd name="connsiteX11" fmla="*/ 48624 w 1923587"/>
                <a:gd name="connsiteY11" fmla="*/ 0 h 5902624"/>
                <a:gd name="connsiteX0" fmla="*/ 48624 w 1923587"/>
                <a:gd name="connsiteY0" fmla="*/ 0 h 5902624"/>
                <a:gd name="connsiteX1" fmla="*/ 1417132 w 1923587"/>
                <a:gd name="connsiteY1" fmla="*/ 0 h 5902624"/>
                <a:gd name="connsiteX2" fmla="*/ 1244114 w 1923587"/>
                <a:gd name="connsiteY2" fmla="*/ 1211659 h 5902624"/>
                <a:gd name="connsiteX3" fmla="*/ 1923587 w 1923587"/>
                <a:gd name="connsiteY3" fmla="*/ 1763222 h 5902624"/>
                <a:gd name="connsiteX4" fmla="*/ 1302727 w 1923587"/>
                <a:gd name="connsiteY4" fmla="*/ 3080533 h 5902624"/>
                <a:gd name="connsiteX5" fmla="*/ 1622353 w 1923587"/>
                <a:gd name="connsiteY5" fmla="*/ 3995698 h 5902624"/>
                <a:gd name="connsiteX6" fmla="*/ 1351777 w 1923587"/>
                <a:gd name="connsiteY6" fmla="*/ 4892299 h 5902624"/>
                <a:gd name="connsiteX7" fmla="*/ 913997 w 1923587"/>
                <a:gd name="connsiteY7" fmla="*/ 5644424 h 5902624"/>
                <a:gd name="connsiteX8" fmla="*/ 48624 w 1923587"/>
                <a:gd name="connsiteY8" fmla="*/ 5902624 h 5902624"/>
                <a:gd name="connsiteX9" fmla="*/ 12942 w 1923587"/>
                <a:gd name="connsiteY9" fmla="*/ 3149790 h 5902624"/>
                <a:gd name="connsiteX10" fmla="*/ 0 w 1923587"/>
                <a:gd name="connsiteY10" fmla="*/ 2838840 h 5902624"/>
                <a:gd name="connsiteX11" fmla="*/ 48624 w 1923587"/>
                <a:gd name="connsiteY11" fmla="*/ 0 h 5902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23587" h="5902624">
                  <a:moveTo>
                    <a:pt x="48624" y="0"/>
                  </a:moveTo>
                  <a:lnTo>
                    <a:pt x="1417132" y="0"/>
                  </a:lnTo>
                  <a:lnTo>
                    <a:pt x="1244114" y="1211659"/>
                  </a:lnTo>
                  <a:lnTo>
                    <a:pt x="1923587" y="1763222"/>
                  </a:lnTo>
                  <a:lnTo>
                    <a:pt x="1302727" y="3080533"/>
                  </a:lnTo>
                  <a:lnTo>
                    <a:pt x="1622353" y="3995698"/>
                  </a:lnTo>
                  <a:lnTo>
                    <a:pt x="1351777" y="4892299"/>
                  </a:lnTo>
                  <a:cubicBezTo>
                    <a:pt x="919894" y="5324630"/>
                    <a:pt x="892212" y="5307649"/>
                    <a:pt x="913997" y="5644424"/>
                  </a:cubicBezTo>
                  <a:lnTo>
                    <a:pt x="48624" y="5902624"/>
                  </a:lnTo>
                  <a:lnTo>
                    <a:pt x="12942" y="3149790"/>
                  </a:lnTo>
                  <a:lnTo>
                    <a:pt x="0" y="2838840"/>
                  </a:lnTo>
                  <a:lnTo>
                    <a:pt x="48624" y="0"/>
                  </a:lnTo>
                  <a:close/>
                </a:path>
              </a:pathLst>
            </a:custGeom>
            <a:solidFill>
              <a:schemeClr val="bg1">
                <a:lumMod val="50000"/>
                <a:alpha val="20000"/>
              </a:schemeClr>
            </a:solidFill>
            <a:ln w="28575">
              <a:solidFill>
                <a:schemeClr val="tx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3" name="Rectangle 2"/>
            <p:cNvSpPr/>
            <p:nvPr/>
          </p:nvSpPr>
          <p:spPr>
            <a:xfrm rot="3235863">
              <a:off x="7629270" y="466358"/>
              <a:ext cx="109812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ZA" dirty="0"/>
                <a:t>clustering</a:t>
              </a:r>
            </a:p>
          </p:txBody>
        </p:sp>
      </p:grpSp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1487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2216075"/>
            <a:ext cx="9144000" cy="1699709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The geographic context introduces </a:t>
            </a:r>
            <a:r>
              <a:rPr lang="en-US" sz="36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possible linked</a:t>
            </a:r>
            <a:r>
              <a:rPr lang="en-US" sz="3600" dirty="0" smtClean="0"/>
              <a:t> phenomenon</a:t>
            </a:r>
            <a:endParaRPr lang="en-US" sz="3600" dirty="0"/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63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38879"/>
            <a:ext cx="2905125" cy="2247900"/>
          </a:xfrm>
          <a:prstGeom prst="rect">
            <a:avLst/>
          </a:prstGeom>
        </p:spPr>
      </p:pic>
      <p:sp>
        <p:nvSpPr>
          <p:cNvPr id="6" name="Freeform 5"/>
          <p:cNvSpPr/>
          <p:nvPr/>
        </p:nvSpPr>
        <p:spPr>
          <a:xfrm rot="19506916">
            <a:off x="-656126" y="-450788"/>
            <a:ext cx="3178005" cy="2280011"/>
          </a:xfrm>
          <a:custGeom>
            <a:avLst/>
            <a:gdLst>
              <a:gd name="connsiteX0" fmla="*/ 1548106 w 4024446"/>
              <a:gd name="connsiteY0" fmla="*/ 0 h 2930798"/>
              <a:gd name="connsiteX1" fmla="*/ 4024446 w 4024446"/>
              <a:gd name="connsiteY1" fmla="*/ 1726538 h 2930798"/>
              <a:gd name="connsiteX2" fmla="*/ 3926201 w 4024446"/>
              <a:gd name="connsiteY2" fmla="*/ 1879518 h 2930798"/>
              <a:gd name="connsiteX3" fmla="*/ 1836068 w 4024446"/>
              <a:gd name="connsiteY3" fmla="*/ 2930798 h 2930798"/>
              <a:gd name="connsiteX4" fmla="*/ 53725 w 4024446"/>
              <a:gd name="connsiteY4" fmla="*/ 2232410 h 2930798"/>
              <a:gd name="connsiteX5" fmla="*/ 0 w 4024446"/>
              <a:gd name="connsiteY5" fmla="*/ 2176491 h 2930798"/>
              <a:gd name="connsiteX6" fmla="*/ 1517479 w 4024446"/>
              <a:gd name="connsiteY6" fmla="*/ 0 h 2930798"/>
              <a:gd name="connsiteX7" fmla="*/ 1548106 w 4024446"/>
              <a:gd name="connsiteY7" fmla="*/ 0 h 293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24446" h="2930798">
                <a:moveTo>
                  <a:pt x="1548106" y="0"/>
                </a:moveTo>
                <a:lnTo>
                  <a:pt x="4024446" y="1726538"/>
                </a:lnTo>
                <a:lnTo>
                  <a:pt x="3926201" y="1879518"/>
                </a:lnTo>
                <a:cubicBezTo>
                  <a:pt x="3473229" y="2513785"/>
                  <a:pt x="2706129" y="2930798"/>
                  <a:pt x="1836068" y="2930798"/>
                </a:cubicBezTo>
                <a:cubicBezTo>
                  <a:pt x="1140020" y="2930799"/>
                  <a:pt x="509866" y="2663910"/>
                  <a:pt x="53725" y="2232410"/>
                </a:cubicBezTo>
                <a:lnTo>
                  <a:pt x="0" y="2176491"/>
                </a:lnTo>
                <a:lnTo>
                  <a:pt x="1517479" y="0"/>
                </a:lnTo>
                <a:lnTo>
                  <a:pt x="1548106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4400" dirty="0"/>
          </a:p>
        </p:txBody>
      </p:sp>
      <p:sp>
        <p:nvSpPr>
          <p:cNvPr id="7" name="Rectangle 6"/>
          <p:cNvSpPr/>
          <p:nvPr/>
        </p:nvSpPr>
        <p:spPr>
          <a:xfrm>
            <a:off x="-2" y="0"/>
            <a:ext cx="20029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ZA" b="1" dirty="0">
                <a:solidFill>
                  <a:srgbClr val="FDD1A5"/>
                </a:solidFill>
              </a:rPr>
              <a:t>Outright dissatisfaction </a:t>
            </a:r>
            <a:r>
              <a:rPr lang="en-ZA" dirty="0">
                <a:solidFill>
                  <a:schemeClr val="bg1"/>
                </a:solidFill>
              </a:rPr>
              <a:t>with performance of provincial government by </a:t>
            </a:r>
            <a:r>
              <a:rPr lang="en-ZA" dirty="0" smtClean="0">
                <a:solidFill>
                  <a:schemeClr val="bg1"/>
                </a:solidFill>
              </a:rPr>
              <a:t>Municipality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1025"/>
            <a:ext cx="9144000" cy="5555949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6237522" y="4180886"/>
            <a:ext cx="2781787" cy="2054852"/>
            <a:chOff x="4788798" y="0"/>
            <a:chExt cx="2781787" cy="2054852"/>
          </a:xfrm>
        </p:grpSpPr>
        <p:sp>
          <p:nvSpPr>
            <p:cNvPr id="12" name="Oval Callout 11"/>
            <p:cNvSpPr/>
            <p:nvPr/>
          </p:nvSpPr>
          <p:spPr>
            <a:xfrm>
              <a:off x="4788798" y="0"/>
              <a:ext cx="1265187" cy="1034141"/>
            </a:xfrm>
            <a:prstGeom prst="wedgeEllipseCallout">
              <a:avLst/>
            </a:prstGeom>
            <a:gradFill>
              <a:gsLst>
                <a:gs pos="0">
                  <a:schemeClr val="bg2">
                    <a:lumMod val="2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dirty="0" smtClean="0"/>
                <a:t>!</a:t>
              </a:r>
              <a:endParaRPr lang="en-ZA" sz="6000" dirty="0"/>
            </a:p>
          </p:txBody>
        </p:sp>
        <p:sp>
          <p:nvSpPr>
            <p:cNvPr id="13" name="Oval 12"/>
            <p:cNvSpPr/>
            <p:nvPr/>
          </p:nvSpPr>
          <p:spPr>
            <a:xfrm>
              <a:off x="5574506" y="174918"/>
              <a:ext cx="1996079" cy="187993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Many of the most Outright Dissatisfied areas are </a:t>
              </a:r>
              <a:r>
                <a:rPr lang="en-US" sz="1400" dirty="0" smtClean="0">
                  <a:solidFill>
                    <a:schemeClr val="accent4">
                      <a:lumMod val="40000"/>
                      <a:lumOff val="60000"/>
                    </a:schemeClr>
                  </a:solidFill>
                </a:rPr>
                <a:t>governed by coalition</a:t>
              </a:r>
              <a:endParaRPr lang="en-US" sz="1400" dirty="0">
                <a:solidFill>
                  <a:schemeClr val="accent4">
                    <a:lumMod val="40000"/>
                    <a:lumOff val="60000"/>
                  </a:schemeClr>
                </a:solidFill>
              </a:endParaRPr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638879"/>
            <a:ext cx="2605280" cy="2247900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118334" y="2638879"/>
            <a:ext cx="1667435" cy="191160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16" name="Rectangle 15"/>
          <p:cNvSpPr/>
          <p:nvPr/>
        </p:nvSpPr>
        <p:spPr>
          <a:xfrm>
            <a:off x="174012" y="4498491"/>
            <a:ext cx="357809" cy="388288"/>
          </a:xfrm>
          <a:prstGeom prst="rect">
            <a:avLst/>
          </a:prstGeom>
          <a:solidFill>
            <a:srgbClr val="7F27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820" y="2441677"/>
            <a:ext cx="1457325" cy="1438275"/>
          </a:xfrm>
          <a:prstGeom prst="rect">
            <a:avLst/>
          </a:prstGeom>
        </p:spPr>
      </p:pic>
      <p:sp>
        <p:nvSpPr>
          <p:cNvPr id="18" name="Round Diagonal Corner Rectangle 17"/>
          <p:cNvSpPr/>
          <p:nvPr/>
        </p:nvSpPr>
        <p:spPr>
          <a:xfrm>
            <a:off x="118334" y="2165785"/>
            <a:ext cx="1597811" cy="2121296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19" name="TextBox 18"/>
          <p:cNvSpPr txBox="1"/>
          <p:nvPr/>
        </p:nvSpPr>
        <p:spPr>
          <a:xfrm>
            <a:off x="644435" y="2702178"/>
            <a:ext cx="159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15.2 –24.2%</a:t>
            </a:r>
            <a:endParaRPr lang="en-ZA" dirty="0"/>
          </a:p>
        </p:txBody>
      </p:sp>
      <p:sp>
        <p:nvSpPr>
          <p:cNvPr id="20" name="TextBox 19"/>
          <p:cNvSpPr txBox="1"/>
          <p:nvPr/>
        </p:nvSpPr>
        <p:spPr>
          <a:xfrm>
            <a:off x="644434" y="3141930"/>
            <a:ext cx="159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24.21– 33.5%</a:t>
            </a:r>
            <a:endParaRPr lang="en-ZA" dirty="0"/>
          </a:p>
        </p:txBody>
      </p:sp>
      <p:sp>
        <p:nvSpPr>
          <p:cNvPr id="21" name="TextBox 20"/>
          <p:cNvSpPr txBox="1"/>
          <p:nvPr/>
        </p:nvSpPr>
        <p:spPr>
          <a:xfrm>
            <a:off x="644432" y="3623669"/>
            <a:ext cx="159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33.51 – 49.8%</a:t>
            </a:r>
            <a:endParaRPr lang="en-ZA" dirty="0"/>
          </a:p>
        </p:txBody>
      </p:sp>
      <p:sp>
        <p:nvSpPr>
          <p:cNvPr id="22" name="TextBox 21"/>
          <p:cNvSpPr txBox="1"/>
          <p:nvPr/>
        </p:nvSpPr>
        <p:spPr>
          <a:xfrm>
            <a:off x="644432" y="4063421"/>
            <a:ext cx="159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49.81 – 65.3%</a:t>
            </a:r>
            <a:endParaRPr lang="en-ZA" dirty="0"/>
          </a:p>
        </p:txBody>
      </p:sp>
      <p:sp>
        <p:nvSpPr>
          <p:cNvPr id="23" name="TextBox 22"/>
          <p:cNvSpPr txBox="1"/>
          <p:nvPr/>
        </p:nvSpPr>
        <p:spPr>
          <a:xfrm>
            <a:off x="644432" y="4517179"/>
            <a:ext cx="159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65.31 – 78.8%</a:t>
            </a:r>
            <a:endParaRPr lang="en-ZA" dirty="0"/>
          </a:p>
        </p:txBody>
      </p:sp>
      <p:sp>
        <p:nvSpPr>
          <p:cNvPr id="24" name="TextBox 23"/>
          <p:cNvSpPr txBox="1"/>
          <p:nvPr/>
        </p:nvSpPr>
        <p:spPr>
          <a:xfrm>
            <a:off x="118334" y="2389343"/>
            <a:ext cx="19461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dirty="0"/>
              <a:t>Outright Dissatisfaction</a:t>
            </a:r>
            <a:endParaRPr lang="en-ZA" dirty="0"/>
          </a:p>
        </p:txBody>
      </p:sp>
      <p:sp>
        <p:nvSpPr>
          <p:cNvPr id="25" name="Rectangle 24"/>
          <p:cNvSpPr/>
          <p:nvPr/>
        </p:nvSpPr>
        <p:spPr>
          <a:xfrm>
            <a:off x="159804" y="2689743"/>
            <a:ext cx="357809" cy="388288"/>
          </a:xfrm>
          <a:prstGeom prst="rect">
            <a:avLst/>
          </a:prstGeom>
          <a:solidFill>
            <a:srgbClr val="FFF5E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26" name="Rectangle 25"/>
          <p:cNvSpPr/>
          <p:nvPr/>
        </p:nvSpPr>
        <p:spPr>
          <a:xfrm>
            <a:off x="163356" y="3141930"/>
            <a:ext cx="357809" cy="388288"/>
          </a:xfrm>
          <a:prstGeom prst="rect">
            <a:avLst/>
          </a:prstGeom>
          <a:solidFill>
            <a:srgbClr val="FDD1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27" name="Rectangle 26"/>
          <p:cNvSpPr/>
          <p:nvPr/>
        </p:nvSpPr>
        <p:spPr>
          <a:xfrm>
            <a:off x="166908" y="3594117"/>
            <a:ext cx="357809" cy="388288"/>
          </a:xfrm>
          <a:prstGeom prst="rect">
            <a:avLst/>
          </a:prstGeom>
          <a:solidFill>
            <a:srgbClr val="FD92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28" name="Rectangle 27"/>
          <p:cNvSpPr/>
          <p:nvPr/>
        </p:nvSpPr>
        <p:spPr>
          <a:xfrm>
            <a:off x="170460" y="4046304"/>
            <a:ext cx="357809" cy="388288"/>
          </a:xfrm>
          <a:prstGeom prst="rect">
            <a:avLst/>
          </a:prstGeom>
          <a:solidFill>
            <a:srgbClr val="DE4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pic>
        <p:nvPicPr>
          <p:cNvPr id="29" name="Picture 14" descr="http://broomfield.org/images/pages/N2106/blue%20heading%20icons_thumbsup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631799">
            <a:off x="1880982" y="-67551"/>
            <a:ext cx="707421" cy="707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Rectangle 1"/>
          <p:cNvSpPr/>
          <p:nvPr/>
        </p:nvSpPr>
        <p:spPr>
          <a:xfrm rot="3270498">
            <a:off x="4736983" y="-285268"/>
            <a:ext cx="1917443" cy="5902624"/>
          </a:xfrm>
          <a:custGeom>
            <a:avLst/>
            <a:gdLst>
              <a:gd name="connsiteX0" fmla="*/ 0 w 1368508"/>
              <a:gd name="connsiteY0" fmla="*/ 0 h 5902624"/>
              <a:gd name="connsiteX1" fmla="*/ 1368508 w 1368508"/>
              <a:gd name="connsiteY1" fmla="*/ 0 h 5902624"/>
              <a:gd name="connsiteX2" fmla="*/ 1368508 w 1368508"/>
              <a:gd name="connsiteY2" fmla="*/ 5902624 h 5902624"/>
              <a:gd name="connsiteX3" fmla="*/ 0 w 1368508"/>
              <a:gd name="connsiteY3" fmla="*/ 5902624 h 5902624"/>
              <a:gd name="connsiteX4" fmla="*/ 0 w 1368508"/>
              <a:gd name="connsiteY4" fmla="*/ 0 h 5902624"/>
              <a:gd name="connsiteX0" fmla="*/ 0 w 1368508"/>
              <a:gd name="connsiteY0" fmla="*/ 0 h 5902624"/>
              <a:gd name="connsiteX1" fmla="*/ 1368508 w 1368508"/>
              <a:gd name="connsiteY1" fmla="*/ 0 h 5902624"/>
              <a:gd name="connsiteX2" fmla="*/ 1358941 w 1368508"/>
              <a:gd name="connsiteY2" fmla="*/ 3239101 h 5902624"/>
              <a:gd name="connsiteX3" fmla="*/ 1368508 w 1368508"/>
              <a:gd name="connsiteY3" fmla="*/ 5902624 h 5902624"/>
              <a:gd name="connsiteX4" fmla="*/ 0 w 1368508"/>
              <a:gd name="connsiteY4" fmla="*/ 5902624 h 5902624"/>
              <a:gd name="connsiteX5" fmla="*/ 0 w 1368508"/>
              <a:gd name="connsiteY5" fmla="*/ 0 h 5902624"/>
              <a:gd name="connsiteX0" fmla="*/ 0 w 1368508"/>
              <a:gd name="connsiteY0" fmla="*/ 0 h 5902624"/>
              <a:gd name="connsiteX1" fmla="*/ 1368508 w 1368508"/>
              <a:gd name="connsiteY1" fmla="*/ 0 h 5902624"/>
              <a:gd name="connsiteX2" fmla="*/ 1254103 w 1368508"/>
              <a:gd name="connsiteY2" fmla="*/ 3080533 h 5902624"/>
              <a:gd name="connsiteX3" fmla="*/ 1368508 w 1368508"/>
              <a:gd name="connsiteY3" fmla="*/ 5902624 h 5902624"/>
              <a:gd name="connsiteX4" fmla="*/ 0 w 1368508"/>
              <a:gd name="connsiteY4" fmla="*/ 5902624 h 5902624"/>
              <a:gd name="connsiteX5" fmla="*/ 0 w 1368508"/>
              <a:gd name="connsiteY5" fmla="*/ 0 h 5902624"/>
              <a:gd name="connsiteX0" fmla="*/ 0 w 1368508"/>
              <a:gd name="connsiteY0" fmla="*/ 0 h 5902624"/>
              <a:gd name="connsiteX1" fmla="*/ 1368508 w 1368508"/>
              <a:gd name="connsiteY1" fmla="*/ 0 h 5902624"/>
              <a:gd name="connsiteX2" fmla="*/ 1254103 w 1368508"/>
              <a:gd name="connsiteY2" fmla="*/ 3080533 h 5902624"/>
              <a:gd name="connsiteX3" fmla="*/ 1368508 w 1368508"/>
              <a:gd name="connsiteY3" fmla="*/ 5902624 h 5902624"/>
              <a:gd name="connsiteX4" fmla="*/ 0 w 1368508"/>
              <a:gd name="connsiteY4" fmla="*/ 5902624 h 5902624"/>
              <a:gd name="connsiteX5" fmla="*/ 8766 w 1368508"/>
              <a:gd name="connsiteY5" fmla="*/ 3181483 h 5902624"/>
              <a:gd name="connsiteX6" fmla="*/ 0 w 1368508"/>
              <a:gd name="connsiteY6" fmla="*/ 0 h 5902624"/>
              <a:gd name="connsiteX0" fmla="*/ 0 w 1368508"/>
              <a:gd name="connsiteY0" fmla="*/ 0 h 5902624"/>
              <a:gd name="connsiteX1" fmla="*/ 1368508 w 1368508"/>
              <a:gd name="connsiteY1" fmla="*/ 0 h 5902624"/>
              <a:gd name="connsiteX2" fmla="*/ 1254103 w 1368508"/>
              <a:gd name="connsiteY2" fmla="*/ 3080533 h 5902624"/>
              <a:gd name="connsiteX3" fmla="*/ 1368508 w 1368508"/>
              <a:gd name="connsiteY3" fmla="*/ 5902624 h 5902624"/>
              <a:gd name="connsiteX4" fmla="*/ 0 w 1368508"/>
              <a:gd name="connsiteY4" fmla="*/ 5902624 h 5902624"/>
              <a:gd name="connsiteX5" fmla="*/ 132451 w 1368508"/>
              <a:gd name="connsiteY5" fmla="*/ 3102059 h 5902624"/>
              <a:gd name="connsiteX6" fmla="*/ 0 w 1368508"/>
              <a:gd name="connsiteY6" fmla="*/ 0 h 5902624"/>
              <a:gd name="connsiteX0" fmla="*/ 0 w 1368508"/>
              <a:gd name="connsiteY0" fmla="*/ 0 h 5902624"/>
              <a:gd name="connsiteX1" fmla="*/ 1368508 w 1368508"/>
              <a:gd name="connsiteY1" fmla="*/ 0 h 5902624"/>
              <a:gd name="connsiteX2" fmla="*/ 1305251 w 1368508"/>
              <a:gd name="connsiteY2" fmla="*/ 1574884 h 5902624"/>
              <a:gd name="connsiteX3" fmla="*/ 1254103 w 1368508"/>
              <a:gd name="connsiteY3" fmla="*/ 3080533 h 5902624"/>
              <a:gd name="connsiteX4" fmla="*/ 1368508 w 1368508"/>
              <a:gd name="connsiteY4" fmla="*/ 5902624 h 5902624"/>
              <a:gd name="connsiteX5" fmla="*/ 0 w 1368508"/>
              <a:gd name="connsiteY5" fmla="*/ 5902624 h 5902624"/>
              <a:gd name="connsiteX6" fmla="*/ 132451 w 1368508"/>
              <a:gd name="connsiteY6" fmla="*/ 3102059 h 5902624"/>
              <a:gd name="connsiteX7" fmla="*/ 0 w 1368508"/>
              <a:gd name="connsiteY7" fmla="*/ 0 h 5902624"/>
              <a:gd name="connsiteX0" fmla="*/ 0 w 1874963"/>
              <a:gd name="connsiteY0" fmla="*/ 0 h 5902624"/>
              <a:gd name="connsiteX1" fmla="*/ 1368508 w 1874963"/>
              <a:gd name="connsiteY1" fmla="*/ 0 h 5902624"/>
              <a:gd name="connsiteX2" fmla="*/ 1874963 w 1874963"/>
              <a:gd name="connsiteY2" fmla="*/ 1763222 h 5902624"/>
              <a:gd name="connsiteX3" fmla="*/ 1254103 w 1874963"/>
              <a:gd name="connsiteY3" fmla="*/ 3080533 h 5902624"/>
              <a:gd name="connsiteX4" fmla="*/ 1368508 w 1874963"/>
              <a:gd name="connsiteY4" fmla="*/ 5902624 h 5902624"/>
              <a:gd name="connsiteX5" fmla="*/ 0 w 1874963"/>
              <a:gd name="connsiteY5" fmla="*/ 5902624 h 5902624"/>
              <a:gd name="connsiteX6" fmla="*/ 132451 w 1874963"/>
              <a:gd name="connsiteY6" fmla="*/ 3102059 h 5902624"/>
              <a:gd name="connsiteX7" fmla="*/ 0 w 1874963"/>
              <a:gd name="connsiteY7" fmla="*/ 0 h 5902624"/>
              <a:gd name="connsiteX0" fmla="*/ 0 w 1874963"/>
              <a:gd name="connsiteY0" fmla="*/ 0 h 5902624"/>
              <a:gd name="connsiteX1" fmla="*/ 1368508 w 1874963"/>
              <a:gd name="connsiteY1" fmla="*/ 0 h 5902624"/>
              <a:gd name="connsiteX2" fmla="*/ 1550414 w 1874963"/>
              <a:gd name="connsiteY2" fmla="*/ 643399 h 5902624"/>
              <a:gd name="connsiteX3" fmla="*/ 1874963 w 1874963"/>
              <a:gd name="connsiteY3" fmla="*/ 1763222 h 5902624"/>
              <a:gd name="connsiteX4" fmla="*/ 1254103 w 1874963"/>
              <a:gd name="connsiteY4" fmla="*/ 3080533 h 5902624"/>
              <a:gd name="connsiteX5" fmla="*/ 1368508 w 1874963"/>
              <a:gd name="connsiteY5" fmla="*/ 5902624 h 5902624"/>
              <a:gd name="connsiteX6" fmla="*/ 0 w 1874963"/>
              <a:gd name="connsiteY6" fmla="*/ 5902624 h 5902624"/>
              <a:gd name="connsiteX7" fmla="*/ 132451 w 1874963"/>
              <a:gd name="connsiteY7" fmla="*/ 3102059 h 5902624"/>
              <a:gd name="connsiteX8" fmla="*/ 0 w 1874963"/>
              <a:gd name="connsiteY8" fmla="*/ 0 h 5902624"/>
              <a:gd name="connsiteX0" fmla="*/ 0 w 1874963"/>
              <a:gd name="connsiteY0" fmla="*/ 0 h 5902624"/>
              <a:gd name="connsiteX1" fmla="*/ 1368508 w 1874963"/>
              <a:gd name="connsiteY1" fmla="*/ 0 h 5902624"/>
              <a:gd name="connsiteX2" fmla="*/ 1195490 w 1874963"/>
              <a:gd name="connsiteY2" fmla="*/ 1211659 h 5902624"/>
              <a:gd name="connsiteX3" fmla="*/ 1874963 w 1874963"/>
              <a:gd name="connsiteY3" fmla="*/ 1763222 h 5902624"/>
              <a:gd name="connsiteX4" fmla="*/ 1254103 w 1874963"/>
              <a:gd name="connsiteY4" fmla="*/ 3080533 h 5902624"/>
              <a:gd name="connsiteX5" fmla="*/ 1368508 w 1874963"/>
              <a:gd name="connsiteY5" fmla="*/ 5902624 h 5902624"/>
              <a:gd name="connsiteX6" fmla="*/ 0 w 1874963"/>
              <a:gd name="connsiteY6" fmla="*/ 5902624 h 5902624"/>
              <a:gd name="connsiteX7" fmla="*/ 132451 w 1874963"/>
              <a:gd name="connsiteY7" fmla="*/ 3102059 h 5902624"/>
              <a:gd name="connsiteX8" fmla="*/ 0 w 1874963"/>
              <a:gd name="connsiteY8" fmla="*/ 0 h 5902624"/>
              <a:gd name="connsiteX0" fmla="*/ 0 w 1874963"/>
              <a:gd name="connsiteY0" fmla="*/ 0 h 5902624"/>
              <a:gd name="connsiteX1" fmla="*/ 1368508 w 1874963"/>
              <a:gd name="connsiteY1" fmla="*/ 0 h 5902624"/>
              <a:gd name="connsiteX2" fmla="*/ 1195490 w 1874963"/>
              <a:gd name="connsiteY2" fmla="*/ 1211659 h 5902624"/>
              <a:gd name="connsiteX3" fmla="*/ 1874963 w 1874963"/>
              <a:gd name="connsiteY3" fmla="*/ 1763222 h 5902624"/>
              <a:gd name="connsiteX4" fmla="*/ 1254103 w 1874963"/>
              <a:gd name="connsiteY4" fmla="*/ 3080533 h 5902624"/>
              <a:gd name="connsiteX5" fmla="*/ 1368508 w 1874963"/>
              <a:gd name="connsiteY5" fmla="*/ 5902624 h 5902624"/>
              <a:gd name="connsiteX6" fmla="*/ 0 w 1874963"/>
              <a:gd name="connsiteY6" fmla="*/ 5902624 h 5902624"/>
              <a:gd name="connsiteX7" fmla="*/ 132451 w 1874963"/>
              <a:gd name="connsiteY7" fmla="*/ 3102059 h 5902624"/>
              <a:gd name="connsiteX8" fmla="*/ 108303 w 1874963"/>
              <a:gd name="connsiteY8" fmla="*/ 2665784 h 5902624"/>
              <a:gd name="connsiteX9" fmla="*/ 0 w 1874963"/>
              <a:gd name="connsiteY9" fmla="*/ 0 h 5902624"/>
              <a:gd name="connsiteX0" fmla="*/ 48624 w 1923587"/>
              <a:gd name="connsiteY0" fmla="*/ 0 h 5902624"/>
              <a:gd name="connsiteX1" fmla="*/ 1417132 w 1923587"/>
              <a:gd name="connsiteY1" fmla="*/ 0 h 5902624"/>
              <a:gd name="connsiteX2" fmla="*/ 1244114 w 1923587"/>
              <a:gd name="connsiteY2" fmla="*/ 1211659 h 5902624"/>
              <a:gd name="connsiteX3" fmla="*/ 1923587 w 1923587"/>
              <a:gd name="connsiteY3" fmla="*/ 1763222 h 5902624"/>
              <a:gd name="connsiteX4" fmla="*/ 1302727 w 1923587"/>
              <a:gd name="connsiteY4" fmla="*/ 3080533 h 5902624"/>
              <a:gd name="connsiteX5" fmla="*/ 1417132 w 1923587"/>
              <a:gd name="connsiteY5" fmla="*/ 5902624 h 5902624"/>
              <a:gd name="connsiteX6" fmla="*/ 48624 w 1923587"/>
              <a:gd name="connsiteY6" fmla="*/ 5902624 h 5902624"/>
              <a:gd name="connsiteX7" fmla="*/ 181075 w 1923587"/>
              <a:gd name="connsiteY7" fmla="*/ 3102059 h 5902624"/>
              <a:gd name="connsiteX8" fmla="*/ 0 w 1923587"/>
              <a:gd name="connsiteY8" fmla="*/ 2838840 h 5902624"/>
              <a:gd name="connsiteX9" fmla="*/ 48624 w 1923587"/>
              <a:gd name="connsiteY9" fmla="*/ 0 h 5902624"/>
              <a:gd name="connsiteX0" fmla="*/ 48624 w 1923587"/>
              <a:gd name="connsiteY0" fmla="*/ 0 h 5902624"/>
              <a:gd name="connsiteX1" fmla="*/ 1417132 w 1923587"/>
              <a:gd name="connsiteY1" fmla="*/ 0 h 5902624"/>
              <a:gd name="connsiteX2" fmla="*/ 1244114 w 1923587"/>
              <a:gd name="connsiteY2" fmla="*/ 1211659 h 5902624"/>
              <a:gd name="connsiteX3" fmla="*/ 1923587 w 1923587"/>
              <a:gd name="connsiteY3" fmla="*/ 1763222 h 5902624"/>
              <a:gd name="connsiteX4" fmla="*/ 1302727 w 1923587"/>
              <a:gd name="connsiteY4" fmla="*/ 3080533 h 5902624"/>
              <a:gd name="connsiteX5" fmla="*/ 1417132 w 1923587"/>
              <a:gd name="connsiteY5" fmla="*/ 5902624 h 5902624"/>
              <a:gd name="connsiteX6" fmla="*/ 48624 w 1923587"/>
              <a:gd name="connsiteY6" fmla="*/ 5902624 h 5902624"/>
              <a:gd name="connsiteX7" fmla="*/ 12942 w 1923587"/>
              <a:gd name="connsiteY7" fmla="*/ 3149790 h 5902624"/>
              <a:gd name="connsiteX8" fmla="*/ 0 w 1923587"/>
              <a:gd name="connsiteY8" fmla="*/ 2838840 h 5902624"/>
              <a:gd name="connsiteX9" fmla="*/ 48624 w 1923587"/>
              <a:gd name="connsiteY9" fmla="*/ 0 h 5902624"/>
              <a:gd name="connsiteX0" fmla="*/ 48624 w 1923587"/>
              <a:gd name="connsiteY0" fmla="*/ 0 h 5902624"/>
              <a:gd name="connsiteX1" fmla="*/ 1417132 w 1923587"/>
              <a:gd name="connsiteY1" fmla="*/ 0 h 5902624"/>
              <a:gd name="connsiteX2" fmla="*/ 1244114 w 1923587"/>
              <a:gd name="connsiteY2" fmla="*/ 1211659 h 5902624"/>
              <a:gd name="connsiteX3" fmla="*/ 1923587 w 1923587"/>
              <a:gd name="connsiteY3" fmla="*/ 1763222 h 5902624"/>
              <a:gd name="connsiteX4" fmla="*/ 1302727 w 1923587"/>
              <a:gd name="connsiteY4" fmla="*/ 3080533 h 5902624"/>
              <a:gd name="connsiteX5" fmla="*/ 1351777 w 1923587"/>
              <a:gd name="connsiteY5" fmla="*/ 4892299 h 5902624"/>
              <a:gd name="connsiteX6" fmla="*/ 1417132 w 1923587"/>
              <a:gd name="connsiteY6" fmla="*/ 5902624 h 5902624"/>
              <a:gd name="connsiteX7" fmla="*/ 48624 w 1923587"/>
              <a:gd name="connsiteY7" fmla="*/ 5902624 h 5902624"/>
              <a:gd name="connsiteX8" fmla="*/ 12942 w 1923587"/>
              <a:gd name="connsiteY8" fmla="*/ 3149790 h 5902624"/>
              <a:gd name="connsiteX9" fmla="*/ 0 w 1923587"/>
              <a:gd name="connsiteY9" fmla="*/ 2838840 h 5902624"/>
              <a:gd name="connsiteX10" fmla="*/ 48624 w 1923587"/>
              <a:gd name="connsiteY10" fmla="*/ 0 h 5902624"/>
              <a:gd name="connsiteX0" fmla="*/ 48624 w 1923587"/>
              <a:gd name="connsiteY0" fmla="*/ 0 h 5902624"/>
              <a:gd name="connsiteX1" fmla="*/ 1417132 w 1923587"/>
              <a:gd name="connsiteY1" fmla="*/ 0 h 5902624"/>
              <a:gd name="connsiteX2" fmla="*/ 1244114 w 1923587"/>
              <a:gd name="connsiteY2" fmla="*/ 1211659 h 5902624"/>
              <a:gd name="connsiteX3" fmla="*/ 1923587 w 1923587"/>
              <a:gd name="connsiteY3" fmla="*/ 1763222 h 5902624"/>
              <a:gd name="connsiteX4" fmla="*/ 1302727 w 1923587"/>
              <a:gd name="connsiteY4" fmla="*/ 3080533 h 5902624"/>
              <a:gd name="connsiteX5" fmla="*/ 1351777 w 1923587"/>
              <a:gd name="connsiteY5" fmla="*/ 4892299 h 5902624"/>
              <a:gd name="connsiteX6" fmla="*/ 1417132 w 1923587"/>
              <a:gd name="connsiteY6" fmla="*/ 5902624 h 5902624"/>
              <a:gd name="connsiteX7" fmla="*/ 48624 w 1923587"/>
              <a:gd name="connsiteY7" fmla="*/ 5902624 h 5902624"/>
              <a:gd name="connsiteX8" fmla="*/ 12942 w 1923587"/>
              <a:gd name="connsiteY8" fmla="*/ 3149790 h 5902624"/>
              <a:gd name="connsiteX9" fmla="*/ 0 w 1923587"/>
              <a:gd name="connsiteY9" fmla="*/ 2838840 h 5902624"/>
              <a:gd name="connsiteX10" fmla="*/ 48624 w 1923587"/>
              <a:gd name="connsiteY10" fmla="*/ 0 h 5902624"/>
              <a:gd name="connsiteX0" fmla="*/ 48624 w 1923587"/>
              <a:gd name="connsiteY0" fmla="*/ 0 h 5902624"/>
              <a:gd name="connsiteX1" fmla="*/ 1417132 w 1923587"/>
              <a:gd name="connsiteY1" fmla="*/ 0 h 5902624"/>
              <a:gd name="connsiteX2" fmla="*/ 1244114 w 1923587"/>
              <a:gd name="connsiteY2" fmla="*/ 1211659 h 5902624"/>
              <a:gd name="connsiteX3" fmla="*/ 1923587 w 1923587"/>
              <a:gd name="connsiteY3" fmla="*/ 1763222 h 5902624"/>
              <a:gd name="connsiteX4" fmla="*/ 1302727 w 1923587"/>
              <a:gd name="connsiteY4" fmla="*/ 3080533 h 5902624"/>
              <a:gd name="connsiteX5" fmla="*/ 1351777 w 1923587"/>
              <a:gd name="connsiteY5" fmla="*/ 4892299 h 5902624"/>
              <a:gd name="connsiteX6" fmla="*/ 913997 w 1923587"/>
              <a:gd name="connsiteY6" fmla="*/ 5644424 h 5902624"/>
              <a:gd name="connsiteX7" fmla="*/ 48624 w 1923587"/>
              <a:gd name="connsiteY7" fmla="*/ 5902624 h 5902624"/>
              <a:gd name="connsiteX8" fmla="*/ 12942 w 1923587"/>
              <a:gd name="connsiteY8" fmla="*/ 3149790 h 5902624"/>
              <a:gd name="connsiteX9" fmla="*/ 0 w 1923587"/>
              <a:gd name="connsiteY9" fmla="*/ 2838840 h 5902624"/>
              <a:gd name="connsiteX10" fmla="*/ 48624 w 1923587"/>
              <a:gd name="connsiteY10" fmla="*/ 0 h 5902624"/>
              <a:gd name="connsiteX0" fmla="*/ 48624 w 1923587"/>
              <a:gd name="connsiteY0" fmla="*/ 0 h 5902624"/>
              <a:gd name="connsiteX1" fmla="*/ 1417132 w 1923587"/>
              <a:gd name="connsiteY1" fmla="*/ 0 h 5902624"/>
              <a:gd name="connsiteX2" fmla="*/ 1244114 w 1923587"/>
              <a:gd name="connsiteY2" fmla="*/ 1211659 h 5902624"/>
              <a:gd name="connsiteX3" fmla="*/ 1923587 w 1923587"/>
              <a:gd name="connsiteY3" fmla="*/ 1763222 h 5902624"/>
              <a:gd name="connsiteX4" fmla="*/ 1302727 w 1923587"/>
              <a:gd name="connsiteY4" fmla="*/ 3080533 h 5902624"/>
              <a:gd name="connsiteX5" fmla="*/ 1332083 w 1923587"/>
              <a:gd name="connsiteY5" fmla="*/ 4073671 h 5902624"/>
              <a:gd name="connsiteX6" fmla="*/ 1351777 w 1923587"/>
              <a:gd name="connsiteY6" fmla="*/ 4892299 h 5902624"/>
              <a:gd name="connsiteX7" fmla="*/ 913997 w 1923587"/>
              <a:gd name="connsiteY7" fmla="*/ 5644424 h 5902624"/>
              <a:gd name="connsiteX8" fmla="*/ 48624 w 1923587"/>
              <a:gd name="connsiteY8" fmla="*/ 5902624 h 5902624"/>
              <a:gd name="connsiteX9" fmla="*/ 12942 w 1923587"/>
              <a:gd name="connsiteY9" fmla="*/ 3149790 h 5902624"/>
              <a:gd name="connsiteX10" fmla="*/ 0 w 1923587"/>
              <a:gd name="connsiteY10" fmla="*/ 2838840 h 5902624"/>
              <a:gd name="connsiteX11" fmla="*/ 48624 w 1923587"/>
              <a:gd name="connsiteY11" fmla="*/ 0 h 5902624"/>
              <a:gd name="connsiteX0" fmla="*/ 48624 w 1923587"/>
              <a:gd name="connsiteY0" fmla="*/ 0 h 5902624"/>
              <a:gd name="connsiteX1" fmla="*/ 1417132 w 1923587"/>
              <a:gd name="connsiteY1" fmla="*/ 0 h 5902624"/>
              <a:gd name="connsiteX2" fmla="*/ 1244114 w 1923587"/>
              <a:gd name="connsiteY2" fmla="*/ 1211659 h 5902624"/>
              <a:gd name="connsiteX3" fmla="*/ 1923587 w 1923587"/>
              <a:gd name="connsiteY3" fmla="*/ 1763222 h 5902624"/>
              <a:gd name="connsiteX4" fmla="*/ 1302727 w 1923587"/>
              <a:gd name="connsiteY4" fmla="*/ 3080533 h 5902624"/>
              <a:gd name="connsiteX5" fmla="*/ 1622353 w 1923587"/>
              <a:gd name="connsiteY5" fmla="*/ 3995698 h 5902624"/>
              <a:gd name="connsiteX6" fmla="*/ 1351777 w 1923587"/>
              <a:gd name="connsiteY6" fmla="*/ 4892299 h 5902624"/>
              <a:gd name="connsiteX7" fmla="*/ 913997 w 1923587"/>
              <a:gd name="connsiteY7" fmla="*/ 5644424 h 5902624"/>
              <a:gd name="connsiteX8" fmla="*/ 48624 w 1923587"/>
              <a:gd name="connsiteY8" fmla="*/ 5902624 h 5902624"/>
              <a:gd name="connsiteX9" fmla="*/ 12942 w 1923587"/>
              <a:gd name="connsiteY9" fmla="*/ 3149790 h 5902624"/>
              <a:gd name="connsiteX10" fmla="*/ 0 w 1923587"/>
              <a:gd name="connsiteY10" fmla="*/ 2838840 h 5902624"/>
              <a:gd name="connsiteX11" fmla="*/ 48624 w 1923587"/>
              <a:gd name="connsiteY11" fmla="*/ 0 h 5902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23587" h="5902624">
                <a:moveTo>
                  <a:pt x="48624" y="0"/>
                </a:moveTo>
                <a:lnTo>
                  <a:pt x="1417132" y="0"/>
                </a:lnTo>
                <a:lnTo>
                  <a:pt x="1244114" y="1211659"/>
                </a:lnTo>
                <a:lnTo>
                  <a:pt x="1923587" y="1763222"/>
                </a:lnTo>
                <a:lnTo>
                  <a:pt x="1302727" y="3080533"/>
                </a:lnTo>
                <a:lnTo>
                  <a:pt x="1622353" y="3995698"/>
                </a:lnTo>
                <a:lnTo>
                  <a:pt x="1351777" y="4892299"/>
                </a:lnTo>
                <a:cubicBezTo>
                  <a:pt x="919894" y="5324630"/>
                  <a:pt x="892212" y="5307649"/>
                  <a:pt x="913997" y="5644424"/>
                </a:cubicBezTo>
                <a:lnTo>
                  <a:pt x="48624" y="5902624"/>
                </a:lnTo>
                <a:lnTo>
                  <a:pt x="12942" y="3149790"/>
                </a:lnTo>
                <a:lnTo>
                  <a:pt x="0" y="2838840"/>
                </a:lnTo>
                <a:lnTo>
                  <a:pt x="48624" y="0"/>
                </a:lnTo>
                <a:close/>
              </a:path>
            </a:pathLst>
          </a:custGeom>
          <a:solidFill>
            <a:schemeClr val="bg1">
              <a:lumMod val="50000"/>
              <a:alpha val="20000"/>
            </a:schemeClr>
          </a:solidFill>
          <a:ln w="28575">
            <a:solidFill>
              <a:schemeClr val="tx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pic>
        <p:nvPicPr>
          <p:cNvPr id="31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0507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 rot="19506916">
            <a:off x="-613094" y="-418515"/>
            <a:ext cx="3178005" cy="2280011"/>
          </a:xfrm>
          <a:custGeom>
            <a:avLst/>
            <a:gdLst>
              <a:gd name="connsiteX0" fmla="*/ 1548106 w 4024446"/>
              <a:gd name="connsiteY0" fmla="*/ 0 h 2930798"/>
              <a:gd name="connsiteX1" fmla="*/ 4024446 w 4024446"/>
              <a:gd name="connsiteY1" fmla="*/ 1726538 h 2930798"/>
              <a:gd name="connsiteX2" fmla="*/ 3926201 w 4024446"/>
              <a:gd name="connsiteY2" fmla="*/ 1879518 h 2930798"/>
              <a:gd name="connsiteX3" fmla="*/ 1836068 w 4024446"/>
              <a:gd name="connsiteY3" fmla="*/ 2930798 h 2930798"/>
              <a:gd name="connsiteX4" fmla="*/ 53725 w 4024446"/>
              <a:gd name="connsiteY4" fmla="*/ 2232410 h 2930798"/>
              <a:gd name="connsiteX5" fmla="*/ 0 w 4024446"/>
              <a:gd name="connsiteY5" fmla="*/ 2176491 h 2930798"/>
              <a:gd name="connsiteX6" fmla="*/ 1517479 w 4024446"/>
              <a:gd name="connsiteY6" fmla="*/ 0 h 2930798"/>
              <a:gd name="connsiteX7" fmla="*/ 1548106 w 4024446"/>
              <a:gd name="connsiteY7" fmla="*/ 0 h 293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24446" h="2930798">
                <a:moveTo>
                  <a:pt x="1548106" y="0"/>
                </a:moveTo>
                <a:lnTo>
                  <a:pt x="4024446" y="1726538"/>
                </a:lnTo>
                <a:lnTo>
                  <a:pt x="3926201" y="1879518"/>
                </a:lnTo>
                <a:cubicBezTo>
                  <a:pt x="3473229" y="2513785"/>
                  <a:pt x="2706129" y="2930798"/>
                  <a:pt x="1836068" y="2930798"/>
                </a:cubicBezTo>
                <a:cubicBezTo>
                  <a:pt x="1140020" y="2930799"/>
                  <a:pt x="509866" y="2663910"/>
                  <a:pt x="53725" y="2232410"/>
                </a:cubicBezTo>
                <a:lnTo>
                  <a:pt x="0" y="2176491"/>
                </a:lnTo>
                <a:lnTo>
                  <a:pt x="1517479" y="0"/>
                </a:lnTo>
                <a:lnTo>
                  <a:pt x="1548106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4400" dirty="0"/>
          </a:p>
        </p:txBody>
      </p:sp>
      <p:sp>
        <p:nvSpPr>
          <p:cNvPr id="11" name="Rectangle 10"/>
          <p:cNvSpPr/>
          <p:nvPr/>
        </p:nvSpPr>
        <p:spPr>
          <a:xfrm>
            <a:off x="-2" y="0"/>
            <a:ext cx="200297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ZA" b="1" dirty="0">
                <a:solidFill>
                  <a:srgbClr val="FFFF00"/>
                </a:solidFill>
              </a:rPr>
              <a:t>Outright satisfaction </a:t>
            </a:r>
            <a:r>
              <a:rPr lang="en-ZA" dirty="0">
                <a:solidFill>
                  <a:schemeClr val="bg1"/>
                </a:solidFill>
              </a:rPr>
              <a:t>with performance of provincial government by </a:t>
            </a:r>
            <a:r>
              <a:rPr lang="en-ZA" dirty="0" smtClean="0">
                <a:solidFill>
                  <a:schemeClr val="bg1"/>
                </a:solidFill>
              </a:rPr>
              <a:t>Municipal </a:t>
            </a:r>
          </a:p>
          <a:p>
            <a:r>
              <a:rPr lang="en-ZA" dirty="0" smtClean="0">
                <a:solidFill>
                  <a:schemeClr val="bg1"/>
                </a:solidFill>
              </a:rPr>
              <a:t>Status</a:t>
            </a:r>
            <a:endParaRPr lang="en-ZA" dirty="0">
              <a:solidFill>
                <a:schemeClr val="bg1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947481" y="101119"/>
            <a:ext cx="3297928" cy="3556285"/>
            <a:chOff x="4947481" y="101119"/>
            <a:chExt cx="3297928" cy="3556285"/>
          </a:xfrm>
        </p:grpSpPr>
        <p:sp>
          <p:nvSpPr>
            <p:cNvPr id="12" name="Arc 11"/>
            <p:cNvSpPr/>
            <p:nvPr/>
          </p:nvSpPr>
          <p:spPr>
            <a:xfrm rot="4118323">
              <a:off x="5186294" y="598290"/>
              <a:ext cx="2820301" cy="3297928"/>
            </a:xfrm>
            <a:prstGeom prst="arc">
              <a:avLst>
                <a:gd name="adj1" fmla="val 13404490"/>
                <a:gd name="adj2" fmla="val 898959"/>
              </a:avLst>
            </a:prstGeom>
            <a:ln w="28575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140721" y="101119"/>
              <a:ext cx="1301479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solidFill>
                    <a:schemeClr val="accent6">
                      <a:lumMod val="50000"/>
                    </a:schemeClr>
                  </a:solidFill>
                </a:rPr>
                <a:t>Despite more resources Ethekwini (only type A municipality) does not rank as high</a:t>
              </a:r>
              <a:endParaRPr lang="en-ZA" sz="16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pic>
        <p:nvPicPr>
          <p:cNvPr id="17" name="Picture 14" descr="http://broomfield.org/images/pages/N2106/blue%20heading%20icons_thumbsup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971" y="-35836"/>
            <a:ext cx="738366" cy="738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8664075"/>
              </p:ext>
            </p:extLst>
          </p:nvPr>
        </p:nvGraphicFramePr>
        <p:xfrm>
          <a:off x="1140073" y="1587233"/>
          <a:ext cx="7505700" cy="42280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 rot="16200000">
            <a:off x="-761426" y="2825840"/>
            <a:ext cx="332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Municipal Type</a:t>
            </a:r>
            <a:endParaRPr lang="en-ZA" dirty="0"/>
          </a:p>
        </p:txBody>
      </p:sp>
      <p:sp>
        <p:nvSpPr>
          <p:cNvPr id="14" name="TextBox 13"/>
          <p:cNvSpPr txBox="1"/>
          <p:nvPr/>
        </p:nvSpPr>
        <p:spPr>
          <a:xfrm>
            <a:off x="4038600" y="6037420"/>
            <a:ext cx="332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Outright Satisfaction</a:t>
            </a:r>
            <a:endParaRPr lang="en-ZA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34" t="3651" r="27222" b="4406"/>
          <a:stretch/>
        </p:blipFill>
        <p:spPr>
          <a:xfrm>
            <a:off x="6897981" y="3640575"/>
            <a:ext cx="1625685" cy="1755547"/>
          </a:xfrm>
          <a:prstGeom prst="rect">
            <a:avLst/>
          </a:prstGeom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3180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6596954" y="2075930"/>
            <a:ext cx="1057782" cy="3550023"/>
          </a:xfrm>
          <a:prstGeom prst="rect">
            <a:avLst/>
          </a:prstGeom>
          <a:solidFill>
            <a:schemeClr val="bg1">
              <a:lumMod val="85000"/>
              <a:alpha val="2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13" name="Rectangle 12"/>
          <p:cNvSpPr/>
          <p:nvPr/>
        </p:nvSpPr>
        <p:spPr>
          <a:xfrm>
            <a:off x="4154170" y="2118210"/>
            <a:ext cx="1057782" cy="3550023"/>
          </a:xfrm>
          <a:prstGeom prst="rect">
            <a:avLst/>
          </a:prstGeom>
          <a:solidFill>
            <a:schemeClr val="bg1">
              <a:lumMod val="85000"/>
              <a:alpha val="2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11" name="Rectangle 10"/>
          <p:cNvSpPr/>
          <p:nvPr/>
        </p:nvSpPr>
        <p:spPr>
          <a:xfrm>
            <a:off x="1711386" y="2118211"/>
            <a:ext cx="1057782" cy="3550023"/>
          </a:xfrm>
          <a:prstGeom prst="rect">
            <a:avLst/>
          </a:prstGeom>
          <a:solidFill>
            <a:schemeClr val="bg1">
              <a:lumMod val="85000"/>
              <a:alpha val="2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79099955"/>
              </p:ext>
            </p:extLst>
          </p:nvPr>
        </p:nvGraphicFramePr>
        <p:xfrm>
          <a:off x="489994" y="2001482"/>
          <a:ext cx="8011234" cy="3821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Freeform 6"/>
          <p:cNvSpPr/>
          <p:nvPr/>
        </p:nvSpPr>
        <p:spPr>
          <a:xfrm rot="19506916">
            <a:off x="-656126" y="-450788"/>
            <a:ext cx="3178005" cy="2280011"/>
          </a:xfrm>
          <a:custGeom>
            <a:avLst/>
            <a:gdLst>
              <a:gd name="connsiteX0" fmla="*/ 1548106 w 4024446"/>
              <a:gd name="connsiteY0" fmla="*/ 0 h 2930798"/>
              <a:gd name="connsiteX1" fmla="*/ 4024446 w 4024446"/>
              <a:gd name="connsiteY1" fmla="*/ 1726538 h 2930798"/>
              <a:gd name="connsiteX2" fmla="*/ 3926201 w 4024446"/>
              <a:gd name="connsiteY2" fmla="*/ 1879518 h 2930798"/>
              <a:gd name="connsiteX3" fmla="*/ 1836068 w 4024446"/>
              <a:gd name="connsiteY3" fmla="*/ 2930798 h 2930798"/>
              <a:gd name="connsiteX4" fmla="*/ 53725 w 4024446"/>
              <a:gd name="connsiteY4" fmla="*/ 2232410 h 2930798"/>
              <a:gd name="connsiteX5" fmla="*/ 0 w 4024446"/>
              <a:gd name="connsiteY5" fmla="*/ 2176491 h 2930798"/>
              <a:gd name="connsiteX6" fmla="*/ 1517479 w 4024446"/>
              <a:gd name="connsiteY6" fmla="*/ 0 h 2930798"/>
              <a:gd name="connsiteX7" fmla="*/ 1548106 w 4024446"/>
              <a:gd name="connsiteY7" fmla="*/ 0 h 293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24446" h="2930798">
                <a:moveTo>
                  <a:pt x="1548106" y="0"/>
                </a:moveTo>
                <a:lnTo>
                  <a:pt x="4024446" y="1726538"/>
                </a:lnTo>
                <a:lnTo>
                  <a:pt x="3926201" y="1879518"/>
                </a:lnTo>
                <a:cubicBezTo>
                  <a:pt x="3473229" y="2513785"/>
                  <a:pt x="2706129" y="2930798"/>
                  <a:pt x="1836068" y="2930798"/>
                </a:cubicBezTo>
                <a:cubicBezTo>
                  <a:pt x="1140020" y="2930799"/>
                  <a:pt x="509866" y="2663910"/>
                  <a:pt x="53725" y="2232410"/>
                </a:cubicBezTo>
                <a:lnTo>
                  <a:pt x="0" y="2176491"/>
                </a:lnTo>
                <a:lnTo>
                  <a:pt x="1517479" y="0"/>
                </a:lnTo>
                <a:lnTo>
                  <a:pt x="1548106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4400" dirty="0"/>
          </a:p>
        </p:txBody>
      </p:sp>
      <p:sp>
        <p:nvSpPr>
          <p:cNvPr id="8" name="Rectangle 7"/>
          <p:cNvSpPr/>
          <p:nvPr/>
        </p:nvSpPr>
        <p:spPr>
          <a:xfrm>
            <a:off x="-2" y="0"/>
            <a:ext cx="200297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ZA" dirty="0" smtClean="0">
                <a:solidFill>
                  <a:schemeClr val="bg1"/>
                </a:solidFill>
              </a:rPr>
              <a:t>Satisfaction with performance of provincial government by municipality</a:t>
            </a:r>
          </a:p>
        </p:txBody>
      </p:sp>
      <p:sp>
        <p:nvSpPr>
          <p:cNvPr id="10" name="Oval 9"/>
          <p:cNvSpPr/>
          <p:nvPr/>
        </p:nvSpPr>
        <p:spPr>
          <a:xfrm>
            <a:off x="3844840" y="153110"/>
            <a:ext cx="2200922" cy="214862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Around </a:t>
            </a:r>
            <a:r>
              <a:rPr lang="en-US" sz="24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71%</a:t>
            </a:r>
            <a:r>
              <a:rPr lang="en-US" sz="14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of </a:t>
            </a:r>
            <a:r>
              <a:rPr lang="en-US" sz="24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B4</a:t>
            </a:r>
            <a:r>
              <a:rPr lang="en-US" sz="14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400" dirty="0" smtClean="0">
                <a:solidFill>
                  <a:schemeClr val="bg1"/>
                </a:solidFill>
              </a:rPr>
              <a:t>municipalities had more outright dissatisfied citizens then outright satisfied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20616" y="5625953"/>
            <a:ext cx="948552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Type A</a:t>
            </a:r>
          </a:p>
          <a:p>
            <a:r>
              <a:rPr lang="en-US" sz="1100" b="1" dirty="0" smtClean="0">
                <a:solidFill>
                  <a:srgbClr val="C00000"/>
                </a:solidFill>
              </a:rPr>
              <a:t>Municipality</a:t>
            </a:r>
            <a:endParaRPr lang="en-ZA" sz="1100" b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29251" y="5625953"/>
            <a:ext cx="948552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7F00"/>
                </a:solidFill>
              </a:rPr>
              <a:t>Type B1</a:t>
            </a:r>
          </a:p>
          <a:p>
            <a:r>
              <a:rPr lang="en-US" sz="1100" b="1" dirty="0">
                <a:solidFill>
                  <a:srgbClr val="FF7F00"/>
                </a:solidFill>
              </a:rPr>
              <a:t>Municipality</a:t>
            </a:r>
            <a:endParaRPr lang="en-ZA" sz="1100" b="1" dirty="0">
              <a:solidFill>
                <a:srgbClr val="FF7F00"/>
              </a:solidFill>
            </a:endParaRPr>
          </a:p>
          <a:p>
            <a:endParaRPr lang="en-ZA" b="1" dirty="0">
              <a:solidFill>
                <a:srgbClr val="FF7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37886" y="5625953"/>
            <a:ext cx="948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8F8453"/>
                </a:solidFill>
              </a:rPr>
              <a:t>Type B2</a:t>
            </a:r>
          </a:p>
          <a:p>
            <a:r>
              <a:rPr lang="en-US" sz="1100" b="1" dirty="0">
                <a:solidFill>
                  <a:srgbClr val="8F8453"/>
                </a:solidFill>
              </a:rPr>
              <a:t>Municipality</a:t>
            </a:r>
            <a:endParaRPr lang="en-ZA" sz="1100" b="1" dirty="0">
              <a:solidFill>
                <a:srgbClr val="8F8453"/>
              </a:solidFill>
            </a:endParaRPr>
          </a:p>
          <a:p>
            <a:endParaRPr lang="en-ZA" sz="1100" b="1" dirty="0">
              <a:solidFill>
                <a:srgbClr val="8F8453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46521" y="5625953"/>
            <a:ext cx="94855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ABDDA4"/>
                </a:solidFill>
              </a:rPr>
              <a:t>Type B3</a:t>
            </a:r>
          </a:p>
          <a:p>
            <a:r>
              <a:rPr lang="en-US" sz="1100" b="1" dirty="0">
                <a:solidFill>
                  <a:srgbClr val="ABDDA4"/>
                </a:solidFill>
              </a:rPr>
              <a:t>Municipality</a:t>
            </a:r>
            <a:endParaRPr lang="en-ZA" sz="1100" b="1" dirty="0">
              <a:solidFill>
                <a:srgbClr val="ABDDA4"/>
              </a:solidFill>
            </a:endParaRPr>
          </a:p>
          <a:p>
            <a:endParaRPr lang="en-ZA" b="1" dirty="0">
              <a:solidFill>
                <a:srgbClr val="8F8453"/>
              </a:solidFill>
            </a:endParaRPr>
          </a:p>
          <a:p>
            <a:endParaRPr lang="en-ZA" b="1" dirty="0">
              <a:solidFill>
                <a:srgbClr val="ABDDA4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55154" y="5625953"/>
            <a:ext cx="94855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B83BA"/>
                </a:solidFill>
              </a:rPr>
              <a:t>Type B4</a:t>
            </a:r>
          </a:p>
          <a:p>
            <a:r>
              <a:rPr lang="en-US" sz="1100" b="1" dirty="0">
                <a:solidFill>
                  <a:srgbClr val="5D9CD6"/>
                </a:solidFill>
              </a:rPr>
              <a:t>Municipality</a:t>
            </a:r>
            <a:endParaRPr lang="en-ZA" sz="1100" b="1" dirty="0">
              <a:solidFill>
                <a:srgbClr val="5D9CD6"/>
              </a:solidFill>
            </a:endParaRPr>
          </a:p>
          <a:p>
            <a:endParaRPr lang="en-ZA" b="1" dirty="0">
              <a:solidFill>
                <a:srgbClr val="8F8453"/>
              </a:solidFill>
            </a:endParaRPr>
          </a:p>
          <a:p>
            <a:endParaRPr lang="en-ZA" b="1" dirty="0">
              <a:solidFill>
                <a:srgbClr val="2B83BA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299702" y="1755506"/>
            <a:ext cx="3391093" cy="2253964"/>
            <a:chOff x="1464802" y="1692006"/>
            <a:chExt cx="3391093" cy="2253964"/>
          </a:xfrm>
        </p:grpSpPr>
        <p:sp>
          <p:nvSpPr>
            <p:cNvPr id="21" name="Arc 20"/>
            <p:cNvSpPr/>
            <p:nvPr/>
          </p:nvSpPr>
          <p:spPr>
            <a:xfrm rot="2929284">
              <a:off x="1895345" y="2405410"/>
              <a:ext cx="1267385" cy="1813735"/>
            </a:xfrm>
            <a:prstGeom prst="arc">
              <a:avLst>
                <a:gd name="adj1" fmla="val 14454061"/>
                <a:gd name="adj2" fmla="val 898959"/>
              </a:avLst>
            </a:prstGeom>
            <a:ln w="28575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464802" y="1692006"/>
              <a:ext cx="1506870" cy="1138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solidFill>
                    <a:schemeClr val="accent6">
                      <a:lumMod val="50000"/>
                    </a:schemeClr>
                  </a:solidFill>
                </a:rPr>
                <a:t> Ethekwini and B1 municipalities represent around </a:t>
              </a:r>
              <a:r>
                <a:rPr lang="en-US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50% </a:t>
              </a:r>
              <a:r>
                <a:rPr lang="en-US" sz="1200" dirty="0" smtClean="0">
                  <a:solidFill>
                    <a:schemeClr val="accent6">
                      <a:lumMod val="50000"/>
                    </a:schemeClr>
                  </a:solidFill>
                </a:rPr>
                <a:t>of the population</a:t>
              </a:r>
              <a:endParaRPr lang="en-ZA" sz="16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23" name="Arc 22"/>
            <p:cNvSpPr/>
            <p:nvPr/>
          </p:nvSpPr>
          <p:spPr>
            <a:xfrm rot="18670716" flipH="1">
              <a:off x="3315335" y="1743023"/>
              <a:ext cx="1267385" cy="1813735"/>
            </a:xfrm>
            <a:prstGeom prst="arc">
              <a:avLst>
                <a:gd name="adj1" fmla="val 18880991"/>
                <a:gd name="adj2" fmla="val 611782"/>
              </a:avLst>
            </a:prstGeom>
            <a:ln w="28575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</p:grpSp>
      <p:sp>
        <p:nvSpPr>
          <p:cNvPr id="25" name="Trapezoid 24"/>
          <p:cNvSpPr/>
          <p:nvPr/>
        </p:nvSpPr>
        <p:spPr>
          <a:xfrm>
            <a:off x="6395073" y="2596663"/>
            <a:ext cx="1382824" cy="3029290"/>
          </a:xfrm>
          <a:prstGeom prst="trapezoid">
            <a:avLst/>
          </a:prstGeom>
          <a:noFill/>
          <a:ln w="34925">
            <a:solidFill>
              <a:schemeClr val="accent2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31" name="TextBox 30"/>
          <p:cNvSpPr txBox="1"/>
          <p:nvPr/>
        </p:nvSpPr>
        <p:spPr>
          <a:xfrm rot="16200000">
            <a:off x="-762719" y="3775883"/>
            <a:ext cx="21408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/>
              <a:t>Difference Between Outright Satisfied and Outright Dissatisfied</a:t>
            </a:r>
            <a:endParaRPr lang="en-ZA" sz="1100" dirty="0"/>
          </a:p>
        </p:txBody>
      </p:sp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4288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1000"/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series" animBg="0"/>
        </p:bldSub>
      </p:bldGraphic>
      <p:bldP spid="10" grpId="0" animBg="1"/>
      <p:bldP spid="25" grpId="0" animBg="1"/>
      <p:bldP spid="25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916832"/>
            <a:ext cx="8229600" cy="3659046"/>
          </a:xfrm>
          <a:prstGeom prst="rect">
            <a:avLst/>
          </a:prstGeom>
        </p:spPr>
      </p:pic>
      <p:sp useBgFill="1"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 bwMode="auto">
          <a:xfrm>
            <a:off x="81922" y="632102"/>
            <a:ext cx="874058" cy="627530"/>
          </a:xfrm>
          <a:prstGeom prst="actionButtonForwardNext">
            <a:avLst/>
          </a:prstGeom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307908" y="5229200"/>
            <a:ext cx="591684" cy="504056"/>
          </a:xfrm>
          <a:prstGeom prst="rect">
            <a:avLst/>
          </a:pr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9" name="Freeform 8"/>
          <p:cNvSpPr/>
          <p:nvPr/>
        </p:nvSpPr>
        <p:spPr>
          <a:xfrm>
            <a:off x="4704450" y="-40185"/>
            <a:ext cx="4439550" cy="1385427"/>
          </a:xfrm>
          <a:custGeom>
            <a:avLst/>
            <a:gdLst>
              <a:gd name="connsiteX0" fmla="*/ 77408 w 5647766"/>
              <a:gd name="connsiteY0" fmla="*/ 0 h 3283418"/>
              <a:gd name="connsiteX1" fmla="*/ 5570358 w 5647766"/>
              <a:gd name="connsiteY1" fmla="*/ 0 h 3283418"/>
              <a:gd name="connsiteX2" fmla="*/ 5590395 w 5647766"/>
              <a:gd name="connsiteY2" fmla="*/ 73718 h 3283418"/>
              <a:gd name="connsiteX3" fmla="*/ 5647766 w 5647766"/>
              <a:gd name="connsiteY3" fmla="*/ 612085 h 3283418"/>
              <a:gd name="connsiteX4" fmla="*/ 2823883 w 5647766"/>
              <a:gd name="connsiteY4" fmla="*/ 3283418 h 3283418"/>
              <a:gd name="connsiteX5" fmla="*/ 0 w 5647766"/>
              <a:gd name="connsiteY5" fmla="*/ 612085 h 3283418"/>
              <a:gd name="connsiteX6" fmla="*/ 57371 w 5647766"/>
              <a:gd name="connsiteY6" fmla="*/ 73718 h 3283418"/>
              <a:gd name="connsiteX7" fmla="*/ 77408 w 5647766"/>
              <a:gd name="connsiteY7" fmla="*/ 0 h 3283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7766" h="3283418">
                <a:moveTo>
                  <a:pt x="77408" y="0"/>
                </a:moveTo>
                <a:lnTo>
                  <a:pt x="5570358" y="0"/>
                </a:lnTo>
                <a:lnTo>
                  <a:pt x="5590395" y="73718"/>
                </a:lnTo>
                <a:cubicBezTo>
                  <a:pt x="5628011" y="247616"/>
                  <a:pt x="5647766" y="427668"/>
                  <a:pt x="5647766" y="612085"/>
                </a:cubicBezTo>
                <a:cubicBezTo>
                  <a:pt x="5647766" y="2087421"/>
                  <a:pt x="4383471" y="3283418"/>
                  <a:pt x="2823883" y="3283418"/>
                </a:cubicBezTo>
                <a:cubicBezTo>
                  <a:pt x="1264295" y="3283418"/>
                  <a:pt x="0" y="2087421"/>
                  <a:pt x="0" y="612085"/>
                </a:cubicBezTo>
                <a:cubicBezTo>
                  <a:pt x="0" y="427668"/>
                  <a:pt x="19755" y="247616"/>
                  <a:pt x="57371" y="73718"/>
                </a:cubicBezTo>
                <a:lnTo>
                  <a:pt x="77408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Poverty headcount by municipality – 2001-2011 (SAMPI)</a:t>
            </a: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087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45552"/>
            <a:ext cx="8229600" cy="3659046"/>
          </a:xfrm>
        </p:spPr>
      </p:pic>
      <p:sp>
        <p:nvSpPr>
          <p:cNvPr id="7" name="Rectangle 6"/>
          <p:cNvSpPr/>
          <p:nvPr/>
        </p:nvSpPr>
        <p:spPr bwMode="auto">
          <a:xfrm>
            <a:off x="307908" y="5229200"/>
            <a:ext cx="591684" cy="504056"/>
          </a:xfrm>
          <a:prstGeom prst="rect">
            <a:avLst/>
          </a:pr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9" name="Freeform 8"/>
          <p:cNvSpPr/>
          <p:nvPr/>
        </p:nvSpPr>
        <p:spPr>
          <a:xfrm>
            <a:off x="4704450" y="-40185"/>
            <a:ext cx="4439550" cy="1385427"/>
          </a:xfrm>
          <a:custGeom>
            <a:avLst/>
            <a:gdLst>
              <a:gd name="connsiteX0" fmla="*/ 77408 w 5647766"/>
              <a:gd name="connsiteY0" fmla="*/ 0 h 3283418"/>
              <a:gd name="connsiteX1" fmla="*/ 5570358 w 5647766"/>
              <a:gd name="connsiteY1" fmla="*/ 0 h 3283418"/>
              <a:gd name="connsiteX2" fmla="*/ 5590395 w 5647766"/>
              <a:gd name="connsiteY2" fmla="*/ 73718 h 3283418"/>
              <a:gd name="connsiteX3" fmla="*/ 5647766 w 5647766"/>
              <a:gd name="connsiteY3" fmla="*/ 612085 h 3283418"/>
              <a:gd name="connsiteX4" fmla="*/ 2823883 w 5647766"/>
              <a:gd name="connsiteY4" fmla="*/ 3283418 h 3283418"/>
              <a:gd name="connsiteX5" fmla="*/ 0 w 5647766"/>
              <a:gd name="connsiteY5" fmla="*/ 612085 h 3283418"/>
              <a:gd name="connsiteX6" fmla="*/ 57371 w 5647766"/>
              <a:gd name="connsiteY6" fmla="*/ 73718 h 3283418"/>
              <a:gd name="connsiteX7" fmla="*/ 77408 w 5647766"/>
              <a:gd name="connsiteY7" fmla="*/ 0 h 3283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7766" h="3283418">
                <a:moveTo>
                  <a:pt x="77408" y="0"/>
                </a:moveTo>
                <a:lnTo>
                  <a:pt x="5570358" y="0"/>
                </a:lnTo>
                <a:lnTo>
                  <a:pt x="5590395" y="73718"/>
                </a:lnTo>
                <a:cubicBezTo>
                  <a:pt x="5628011" y="247616"/>
                  <a:pt x="5647766" y="427668"/>
                  <a:pt x="5647766" y="612085"/>
                </a:cubicBezTo>
                <a:cubicBezTo>
                  <a:pt x="5647766" y="2087421"/>
                  <a:pt x="4383471" y="3283418"/>
                  <a:pt x="2823883" y="3283418"/>
                </a:cubicBezTo>
                <a:cubicBezTo>
                  <a:pt x="1264295" y="3283418"/>
                  <a:pt x="0" y="2087421"/>
                  <a:pt x="0" y="612085"/>
                </a:cubicBezTo>
                <a:cubicBezTo>
                  <a:pt x="0" y="427668"/>
                  <a:pt x="19755" y="247616"/>
                  <a:pt x="57371" y="73718"/>
                </a:cubicBezTo>
                <a:lnTo>
                  <a:pt x="77408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Poverty headcount by municipality – 2001-2011 (SAMPI)</a:t>
            </a: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5849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6000"/>
    </mc:Choice>
    <mc:Fallback xmlns="">
      <p:transition advTm="16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pbs.twimg.com/profile_images/1610392352/CoatofArm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446" y="69798"/>
            <a:ext cx="1316202" cy="1308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reeform 4"/>
          <p:cNvSpPr/>
          <p:nvPr/>
        </p:nvSpPr>
        <p:spPr>
          <a:xfrm>
            <a:off x="4704450" y="-40185"/>
            <a:ext cx="4439550" cy="1385427"/>
          </a:xfrm>
          <a:custGeom>
            <a:avLst/>
            <a:gdLst>
              <a:gd name="connsiteX0" fmla="*/ 77408 w 5647766"/>
              <a:gd name="connsiteY0" fmla="*/ 0 h 3283418"/>
              <a:gd name="connsiteX1" fmla="*/ 5570358 w 5647766"/>
              <a:gd name="connsiteY1" fmla="*/ 0 h 3283418"/>
              <a:gd name="connsiteX2" fmla="*/ 5590395 w 5647766"/>
              <a:gd name="connsiteY2" fmla="*/ 73718 h 3283418"/>
              <a:gd name="connsiteX3" fmla="*/ 5647766 w 5647766"/>
              <a:gd name="connsiteY3" fmla="*/ 612085 h 3283418"/>
              <a:gd name="connsiteX4" fmla="*/ 2823883 w 5647766"/>
              <a:gd name="connsiteY4" fmla="*/ 3283418 h 3283418"/>
              <a:gd name="connsiteX5" fmla="*/ 0 w 5647766"/>
              <a:gd name="connsiteY5" fmla="*/ 612085 h 3283418"/>
              <a:gd name="connsiteX6" fmla="*/ 57371 w 5647766"/>
              <a:gd name="connsiteY6" fmla="*/ 73718 h 3283418"/>
              <a:gd name="connsiteX7" fmla="*/ 77408 w 5647766"/>
              <a:gd name="connsiteY7" fmla="*/ 0 h 3283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7766" h="3283418">
                <a:moveTo>
                  <a:pt x="77408" y="0"/>
                </a:moveTo>
                <a:lnTo>
                  <a:pt x="5570358" y="0"/>
                </a:lnTo>
                <a:lnTo>
                  <a:pt x="5590395" y="73718"/>
                </a:lnTo>
                <a:cubicBezTo>
                  <a:pt x="5628011" y="247616"/>
                  <a:pt x="5647766" y="427668"/>
                  <a:pt x="5647766" y="612085"/>
                </a:cubicBezTo>
                <a:cubicBezTo>
                  <a:pt x="5647766" y="2087421"/>
                  <a:pt x="4383471" y="3283418"/>
                  <a:pt x="2823883" y="3283418"/>
                </a:cubicBezTo>
                <a:cubicBezTo>
                  <a:pt x="1264295" y="3283418"/>
                  <a:pt x="0" y="2087421"/>
                  <a:pt x="0" y="612085"/>
                </a:cubicBezTo>
                <a:cubicBezTo>
                  <a:pt x="0" y="427668"/>
                  <a:pt x="19755" y="247616"/>
                  <a:pt x="57371" y="73718"/>
                </a:cubicBezTo>
                <a:lnTo>
                  <a:pt x="77408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6 Priorities of </a:t>
            </a:r>
            <a:r>
              <a:rPr lang="en-US" sz="2400" dirty="0" smtClean="0"/>
              <a:t>National </a:t>
            </a:r>
            <a:r>
              <a:rPr lang="en-US" sz="2400" dirty="0"/>
              <a:t>government </a:t>
            </a:r>
            <a:endParaRPr lang="en-ZA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3080" name="Group 3079"/>
          <p:cNvGrpSpPr/>
          <p:nvPr/>
        </p:nvGrpSpPr>
        <p:grpSpPr>
          <a:xfrm>
            <a:off x="1559872" y="2179434"/>
            <a:ext cx="1356859" cy="2767992"/>
            <a:chOff x="1559872" y="2179434"/>
            <a:chExt cx="1356859" cy="2767992"/>
          </a:xfrm>
        </p:grpSpPr>
        <p:grpSp>
          <p:nvGrpSpPr>
            <p:cNvPr id="189" name="Group 188"/>
            <p:cNvGrpSpPr/>
            <p:nvPr/>
          </p:nvGrpSpPr>
          <p:grpSpPr>
            <a:xfrm>
              <a:off x="1559872" y="2179434"/>
              <a:ext cx="1356859" cy="2767992"/>
              <a:chOff x="521301" y="1268760"/>
              <a:chExt cx="1800200" cy="3672408"/>
            </a:xfrm>
          </p:grpSpPr>
          <p:sp>
            <p:nvSpPr>
              <p:cNvPr id="190" name="Pentagon 189"/>
              <p:cNvSpPr/>
              <p:nvPr/>
            </p:nvSpPr>
            <p:spPr>
              <a:xfrm rot="5400000">
                <a:off x="-234783" y="2024844"/>
                <a:ext cx="3312368" cy="1800200"/>
              </a:xfrm>
              <a:prstGeom prst="homePlate">
                <a:avLst>
                  <a:gd name="adj" fmla="val 31766"/>
                </a:avLst>
              </a:prstGeom>
              <a:gradFill flip="none" rotWithShape="1">
                <a:gsLst>
                  <a:gs pos="0">
                    <a:schemeClr val="accent6">
                      <a:lumMod val="40000"/>
                      <a:lumOff val="60000"/>
                    </a:schemeClr>
                  </a:gs>
                  <a:gs pos="46000">
                    <a:schemeClr val="accent6">
                      <a:lumMod val="95000"/>
                      <a:lumOff val="5000"/>
                    </a:schemeClr>
                  </a:gs>
                  <a:gs pos="100000">
                    <a:schemeClr val="accent6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  <a:ln>
                <a:solidFill>
                  <a:srgbClr val="FE740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t" anchorCtr="0"/>
              <a:lstStyle/>
              <a:p>
                <a:pPr algn="ctr"/>
                <a:r>
                  <a:rPr lang="en-US" sz="1600" b="1" dirty="0">
                    <a:latin typeface="Calibri Light" panose="020F0302020204030204" pitchFamily="34" charset="0"/>
                  </a:rPr>
                  <a:t>Education</a:t>
                </a:r>
              </a:p>
            </p:txBody>
          </p:sp>
          <p:grpSp>
            <p:nvGrpSpPr>
              <p:cNvPr id="191" name="Group 190"/>
              <p:cNvGrpSpPr/>
              <p:nvPr/>
            </p:nvGrpSpPr>
            <p:grpSpPr>
              <a:xfrm>
                <a:off x="521301" y="3140968"/>
                <a:ext cx="1800200" cy="1800200"/>
                <a:chOff x="3419872" y="4149402"/>
                <a:chExt cx="1800200" cy="1800200"/>
              </a:xfrm>
              <a:solidFill>
                <a:srgbClr val="EEEEEE"/>
              </a:solidFill>
            </p:grpSpPr>
            <p:sp>
              <p:nvSpPr>
                <p:cNvPr id="194" name="Oval 193"/>
                <p:cNvSpPr/>
                <p:nvPr/>
              </p:nvSpPr>
              <p:spPr>
                <a:xfrm>
                  <a:off x="3419872" y="4149402"/>
                  <a:ext cx="1800200" cy="1800200"/>
                </a:xfrm>
                <a:prstGeom prst="ellipse">
                  <a:avLst/>
                </a:prstGeom>
                <a:grpFill/>
                <a:ln>
                  <a:solidFill>
                    <a:srgbClr val="FE740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95" name="Oval 194"/>
                <p:cNvSpPr/>
                <p:nvPr/>
              </p:nvSpPr>
              <p:spPr>
                <a:xfrm>
                  <a:off x="3528058" y="4257588"/>
                  <a:ext cx="1583829" cy="1583829"/>
                </a:xfrm>
                <a:prstGeom prst="ellipse">
                  <a:avLst/>
                </a:prstGeom>
                <a:grpFill/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9536" y="4012655"/>
              <a:ext cx="475617" cy="475617"/>
            </a:xfrm>
            <a:prstGeom prst="rect">
              <a:avLst/>
            </a:prstGeom>
          </p:spPr>
        </p:pic>
      </p:grpSp>
      <p:grpSp>
        <p:nvGrpSpPr>
          <p:cNvPr id="3082" name="Group 3081"/>
          <p:cNvGrpSpPr/>
          <p:nvPr/>
        </p:nvGrpSpPr>
        <p:grpSpPr>
          <a:xfrm>
            <a:off x="4568106" y="2179434"/>
            <a:ext cx="1356859" cy="2767992"/>
            <a:chOff x="4568106" y="2179434"/>
            <a:chExt cx="1356859" cy="2767992"/>
          </a:xfrm>
        </p:grpSpPr>
        <p:grpSp>
          <p:nvGrpSpPr>
            <p:cNvPr id="203" name="Group 202"/>
            <p:cNvGrpSpPr/>
            <p:nvPr/>
          </p:nvGrpSpPr>
          <p:grpSpPr>
            <a:xfrm>
              <a:off x="4568106" y="2179434"/>
              <a:ext cx="1356859" cy="2767992"/>
              <a:chOff x="521301" y="1268760"/>
              <a:chExt cx="1800200" cy="3672408"/>
            </a:xfrm>
          </p:grpSpPr>
          <p:sp>
            <p:nvSpPr>
              <p:cNvPr id="204" name="Pentagon 203"/>
              <p:cNvSpPr/>
              <p:nvPr/>
            </p:nvSpPr>
            <p:spPr>
              <a:xfrm rot="5400000">
                <a:off x="-234783" y="2024844"/>
                <a:ext cx="3312368" cy="1800200"/>
              </a:xfrm>
              <a:prstGeom prst="homePlate">
                <a:avLst>
                  <a:gd name="adj" fmla="val 31766"/>
                </a:avLst>
              </a:prstGeom>
              <a:gradFill>
                <a:gsLst>
                  <a:gs pos="0">
                    <a:schemeClr val="accent6">
                      <a:lumMod val="40000"/>
                      <a:lumOff val="60000"/>
                    </a:schemeClr>
                  </a:gs>
                  <a:gs pos="46000">
                    <a:schemeClr val="accent6">
                      <a:lumMod val="95000"/>
                      <a:lumOff val="5000"/>
                    </a:schemeClr>
                  </a:gs>
                  <a:gs pos="100000">
                    <a:schemeClr val="accent6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</a:gradFill>
              <a:ln>
                <a:solidFill>
                  <a:srgbClr val="FE740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t" anchorCtr="0"/>
              <a:lstStyle/>
              <a:p>
                <a:pPr algn="ctr"/>
                <a:r>
                  <a:rPr lang="en-US" sz="1600" b="1" dirty="0">
                    <a:latin typeface="Calibri Light" panose="020F0302020204030204" pitchFamily="34" charset="0"/>
                  </a:rPr>
                  <a:t>Rural</a:t>
                </a:r>
                <a:r>
                  <a:rPr lang="en-US" sz="1200" b="1" dirty="0">
                    <a:latin typeface="Calibri Light" panose="020F0302020204030204" pitchFamily="34" charset="0"/>
                  </a:rPr>
                  <a:t> </a:t>
                </a:r>
                <a:r>
                  <a:rPr lang="en-US" sz="1600" b="1" dirty="0">
                    <a:latin typeface="Calibri Light" panose="020F0302020204030204" pitchFamily="34" charset="0"/>
                  </a:rPr>
                  <a:t>development</a:t>
                </a:r>
                <a:r>
                  <a:rPr lang="en-US" sz="1200" b="1" dirty="0">
                    <a:latin typeface="Calibri Light" panose="020F0302020204030204" pitchFamily="34" charset="0"/>
                  </a:rPr>
                  <a:t>, </a:t>
                </a:r>
                <a:r>
                  <a:rPr lang="en-US" sz="1600" b="1" dirty="0">
                    <a:latin typeface="Calibri Light" panose="020F0302020204030204" pitchFamily="34" charset="0"/>
                  </a:rPr>
                  <a:t>food</a:t>
                </a:r>
                <a:r>
                  <a:rPr lang="en-US" sz="1200" b="1" dirty="0">
                    <a:latin typeface="Calibri Light" panose="020F0302020204030204" pitchFamily="34" charset="0"/>
                  </a:rPr>
                  <a:t> </a:t>
                </a:r>
                <a:r>
                  <a:rPr lang="en-US" sz="1600" b="1" dirty="0">
                    <a:latin typeface="Calibri Light" panose="020F0302020204030204" pitchFamily="34" charset="0"/>
                  </a:rPr>
                  <a:t>security</a:t>
                </a:r>
                <a:r>
                  <a:rPr lang="en-US" sz="1200" b="1" dirty="0">
                    <a:latin typeface="Calibri Light" panose="020F0302020204030204" pitchFamily="34" charset="0"/>
                  </a:rPr>
                  <a:t> </a:t>
                </a:r>
                <a:r>
                  <a:rPr lang="en-US" sz="1600" b="1" dirty="0">
                    <a:latin typeface="Calibri Light" panose="020F0302020204030204" pitchFamily="34" charset="0"/>
                  </a:rPr>
                  <a:t>and</a:t>
                </a:r>
                <a:r>
                  <a:rPr lang="en-US" sz="1200" b="1" dirty="0">
                    <a:latin typeface="Calibri Light" panose="020F0302020204030204" pitchFamily="34" charset="0"/>
                  </a:rPr>
                  <a:t> </a:t>
                </a:r>
                <a:r>
                  <a:rPr lang="en-US" sz="1600" b="1" dirty="0">
                    <a:latin typeface="Calibri Light" panose="020F0302020204030204" pitchFamily="34" charset="0"/>
                  </a:rPr>
                  <a:t>land</a:t>
                </a:r>
                <a:r>
                  <a:rPr lang="en-US" sz="1200" b="1" dirty="0">
                    <a:latin typeface="Calibri Light" panose="020F0302020204030204" pitchFamily="34" charset="0"/>
                  </a:rPr>
                  <a:t> </a:t>
                </a:r>
                <a:r>
                  <a:rPr lang="en-US" sz="1600" b="1" dirty="0">
                    <a:latin typeface="Calibri Light" panose="020F0302020204030204" pitchFamily="34" charset="0"/>
                  </a:rPr>
                  <a:t>reform</a:t>
                </a:r>
              </a:p>
            </p:txBody>
          </p:sp>
          <p:grpSp>
            <p:nvGrpSpPr>
              <p:cNvPr id="205" name="Group 204"/>
              <p:cNvGrpSpPr/>
              <p:nvPr/>
            </p:nvGrpSpPr>
            <p:grpSpPr>
              <a:xfrm>
                <a:off x="521301" y="3140968"/>
                <a:ext cx="1800200" cy="1800200"/>
                <a:chOff x="3419872" y="4149402"/>
                <a:chExt cx="1800200" cy="1800200"/>
              </a:xfrm>
              <a:solidFill>
                <a:srgbClr val="EEEEEE"/>
              </a:solidFill>
            </p:grpSpPr>
            <p:sp>
              <p:nvSpPr>
                <p:cNvPr id="208" name="Oval 207"/>
                <p:cNvSpPr/>
                <p:nvPr/>
              </p:nvSpPr>
              <p:spPr>
                <a:xfrm>
                  <a:off x="3419872" y="4149402"/>
                  <a:ext cx="1800200" cy="1800200"/>
                </a:xfrm>
                <a:prstGeom prst="ellipse">
                  <a:avLst/>
                </a:prstGeom>
                <a:grpFill/>
                <a:ln>
                  <a:solidFill>
                    <a:srgbClr val="FE740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09" name="Oval 208"/>
                <p:cNvSpPr/>
                <p:nvPr/>
              </p:nvSpPr>
              <p:spPr>
                <a:xfrm>
                  <a:off x="3528058" y="4257588"/>
                  <a:ext cx="1583829" cy="1583829"/>
                </a:xfrm>
                <a:prstGeom prst="ellipse">
                  <a:avLst/>
                </a:prstGeom>
                <a:grpFill/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pic>
          <p:nvPicPr>
            <p:cNvPr id="3072" name="Picture 307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9834" y="3991117"/>
              <a:ext cx="497975" cy="497975"/>
            </a:xfrm>
            <a:prstGeom prst="rect">
              <a:avLst/>
            </a:prstGeom>
          </p:spPr>
        </p:pic>
      </p:grpSp>
      <p:grpSp>
        <p:nvGrpSpPr>
          <p:cNvPr id="3081" name="Group 3080"/>
          <p:cNvGrpSpPr/>
          <p:nvPr/>
        </p:nvGrpSpPr>
        <p:grpSpPr>
          <a:xfrm>
            <a:off x="3063989" y="2179434"/>
            <a:ext cx="1356859" cy="2767992"/>
            <a:chOff x="3063989" y="2179434"/>
            <a:chExt cx="1356859" cy="2767992"/>
          </a:xfrm>
        </p:grpSpPr>
        <p:grpSp>
          <p:nvGrpSpPr>
            <p:cNvPr id="196" name="Group 195"/>
            <p:cNvGrpSpPr/>
            <p:nvPr/>
          </p:nvGrpSpPr>
          <p:grpSpPr>
            <a:xfrm>
              <a:off x="3063989" y="2179434"/>
              <a:ext cx="1356859" cy="2767992"/>
              <a:chOff x="521301" y="1268760"/>
              <a:chExt cx="1800200" cy="3672408"/>
            </a:xfrm>
          </p:grpSpPr>
          <p:sp>
            <p:nvSpPr>
              <p:cNvPr id="197" name="Pentagon 196"/>
              <p:cNvSpPr/>
              <p:nvPr/>
            </p:nvSpPr>
            <p:spPr>
              <a:xfrm rot="5400000">
                <a:off x="-234783" y="2024844"/>
                <a:ext cx="3312368" cy="1800200"/>
              </a:xfrm>
              <a:prstGeom prst="homePlate">
                <a:avLst>
                  <a:gd name="adj" fmla="val 31766"/>
                </a:avLst>
              </a:prstGeom>
              <a:solidFill>
                <a:schemeClr val="accent1">
                  <a:lumMod val="75000"/>
                </a:schemeClr>
              </a:solidFill>
              <a:ln>
                <a:solidFill>
                  <a:srgbClr val="FE740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t" anchorCtr="0"/>
              <a:lstStyle/>
              <a:p>
                <a:pPr algn="ctr"/>
                <a:r>
                  <a:rPr lang="en-US" sz="1600" b="1" dirty="0">
                    <a:latin typeface="Calibri Light" panose="020F0302020204030204" pitchFamily="34" charset="0"/>
                  </a:rPr>
                  <a:t>Health</a:t>
                </a:r>
              </a:p>
            </p:txBody>
          </p:sp>
          <p:grpSp>
            <p:nvGrpSpPr>
              <p:cNvPr id="198" name="Group 197"/>
              <p:cNvGrpSpPr/>
              <p:nvPr/>
            </p:nvGrpSpPr>
            <p:grpSpPr>
              <a:xfrm>
                <a:off x="521301" y="3140968"/>
                <a:ext cx="1800200" cy="1800200"/>
                <a:chOff x="3419872" y="4149402"/>
                <a:chExt cx="1800200" cy="1800200"/>
              </a:xfrm>
              <a:solidFill>
                <a:srgbClr val="EEEEEE"/>
              </a:solidFill>
            </p:grpSpPr>
            <p:sp>
              <p:nvSpPr>
                <p:cNvPr id="201" name="Oval 200"/>
                <p:cNvSpPr/>
                <p:nvPr/>
              </p:nvSpPr>
              <p:spPr>
                <a:xfrm>
                  <a:off x="3419872" y="4149402"/>
                  <a:ext cx="1800200" cy="1800200"/>
                </a:xfrm>
                <a:prstGeom prst="ellipse">
                  <a:avLst/>
                </a:prstGeom>
                <a:grpFill/>
                <a:ln>
                  <a:solidFill>
                    <a:srgbClr val="FE740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02" name="Oval 201"/>
                <p:cNvSpPr/>
                <p:nvPr/>
              </p:nvSpPr>
              <p:spPr>
                <a:xfrm>
                  <a:off x="3528058" y="4257588"/>
                  <a:ext cx="1583829" cy="1583829"/>
                </a:xfrm>
                <a:prstGeom prst="ellipse">
                  <a:avLst/>
                </a:prstGeom>
                <a:grpFill/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pic>
          <p:nvPicPr>
            <p:cNvPr id="3073" name="Picture 307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7214" y="3991117"/>
              <a:ext cx="530407" cy="530407"/>
            </a:xfrm>
            <a:prstGeom prst="rect">
              <a:avLst/>
            </a:prstGeom>
          </p:spPr>
        </p:pic>
      </p:grpSp>
      <p:grpSp>
        <p:nvGrpSpPr>
          <p:cNvPr id="3083" name="Group 3082"/>
          <p:cNvGrpSpPr/>
          <p:nvPr/>
        </p:nvGrpSpPr>
        <p:grpSpPr>
          <a:xfrm>
            <a:off x="6072223" y="2179434"/>
            <a:ext cx="1356859" cy="2767992"/>
            <a:chOff x="6072223" y="2179434"/>
            <a:chExt cx="1356859" cy="2767992"/>
          </a:xfrm>
        </p:grpSpPr>
        <p:grpSp>
          <p:nvGrpSpPr>
            <p:cNvPr id="210" name="Group 209"/>
            <p:cNvGrpSpPr/>
            <p:nvPr/>
          </p:nvGrpSpPr>
          <p:grpSpPr>
            <a:xfrm>
              <a:off x="6072223" y="2179434"/>
              <a:ext cx="1356859" cy="2767992"/>
              <a:chOff x="521301" y="1268760"/>
              <a:chExt cx="1800200" cy="3672408"/>
            </a:xfrm>
          </p:grpSpPr>
          <p:sp>
            <p:nvSpPr>
              <p:cNvPr id="211" name="Pentagon 210"/>
              <p:cNvSpPr/>
              <p:nvPr/>
            </p:nvSpPr>
            <p:spPr>
              <a:xfrm rot="5400000">
                <a:off x="-234783" y="2024844"/>
                <a:ext cx="3312368" cy="1800200"/>
              </a:xfrm>
              <a:prstGeom prst="homePlate">
                <a:avLst>
                  <a:gd name="adj" fmla="val 31766"/>
                </a:avLst>
              </a:prstGeom>
              <a:gradFill flip="none" rotWithShape="1">
                <a:gsLst>
                  <a:gs pos="0">
                    <a:schemeClr val="accent1">
                      <a:lumMod val="89000"/>
                    </a:schemeClr>
                  </a:gs>
                  <a:gs pos="23000">
                    <a:schemeClr val="accent1">
                      <a:lumMod val="89000"/>
                    </a:schemeClr>
                  </a:gs>
                  <a:gs pos="69000">
                    <a:schemeClr val="accent1">
                      <a:lumMod val="75000"/>
                    </a:schemeClr>
                  </a:gs>
                  <a:gs pos="97000">
                    <a:schemeClr val="accent1">
                      <a:lumMod val="7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solidFill>
                  <a:srgbClr val="FE740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t" anchorCtr="0"/>
              <a:lstStyle/>
              <a:p>
                <a:pPr algn="ctr"/>
                <a:r>
                  <a:rPr lang="en-US" sz="1600" b="1" dirty="0">
                    <a:latin typeface="Calibri Light" panose="020F0302020204030204" pitchFamily="34" charset="0"/>
                  </a:rPr>
                  <a:t>Fighting</a:t>
                </a:r>
                <a:r>
                  <a:rPr lang="en-US" sz="1200" b="1" dirty="0">
                    <a:latin typeface="Calibri Light" panose="020F0302020204030204" pitchFamily="34" charset="0"/>
                  </a:rPr>
                  <a:t> </a:t>
                </a:r>
                <a:r>
                  <a:rPr lang="en-US" sz="1600" b="1" dirty="0">
                    <a:latin typeface="Calibri Light" panose="020F0302020204030204" pitchFamily="34" charset="0"/>
                  </a:rPr>
                  <a:t>crime</a:t>
                </a:r>
                <a:r>
                  <a:rPr lang="en-US" sz="1200" b="1" dirty="0">
                    <a:latin typeface="Calibri Light" panose="020F0302020204030204" pitchFamily="34" charset="0"/>
                  </a:rPr>
                  <a:t> </a:t>
                </a:r>
                <a:r>
                  <a:rPr lang="en-US" sz="1600" b="1" dirty="0">
                    <a:latin typeface="Calibri Light" panose="020F0302020204030204" pitchFamily="34" charset="0"/>
                  </a:rPr>
                  <a:t>and</a:t>
                </a:r>
                <a:r>
                  <a:rPr lang="en-US" sz="1200" b="1" dirty="0">
                    <a:latin typeface="Calibri Light" panose="020F0302020204030204" pitchFamily="34" charset="0"/>
                  </a:rPr>
                  <a:t> </a:t>
                </a:r>
                <a:r>
                  <a:rPr lang="en-US" sz="1600" b="1" dirty="0" smtClean="0">
                    <a:latin typeface="Calibri Light" panose="020F0302020204030204" pitchFamily="34" charset="0"/>
                  </a:rPr>
                  <a:t>corruption</a:t>
                </a:r>
                <a:endParaRPr lang="en-US" sz="1200" dirty="0">
                  <a:latin typeface="Calibri Light" panose="020F0302020204030204" pitchFamily="34" charset="0"/>
                </a:endParaRPr>
              </a:p>
            </p:txBody>
          </p:sp>
          <p:grpSp>
            <p:nvGrpSpPr>
              <p:cNvPr id="212" name="Group 211"/>
              <p:cNvGrpSpPr/>
              <p:nvPr/>
            </p:nvGrpSpPr>
            <p:grpSpPr>
              <a:xfrm>
                <a:off x="521301" y="3140968"/>
                <a:ext cx="1800200" cy="1800200"/>
                <a:chOff x="3419872" y="4149402"/>
                <a:chExt cx="1800200" cy="1800200"/>
              </a:xfrm>
              <a:solidFill>
                <a:srgbClr val="EEEEEE"/>
              </a:solidFill>
            </p:grpSpPr>
            <p:sp>
              <p:nvSpPr>
                <p:cNvPr id="215" name="Oval 214"/>
                <p:cNvSpPr/>
                <p:nvPr/>
              </p:nvSpPr>
              <p:spPr>
                <a:xfrm>
                  <a:off x="3419872" y="4149402"/>
                  <a:ext cx="1800200" cy="1800200"/>
                </a:xfrm>
                <a:prstGeom prst="ellipse">
                  <a:avLst/>
                </a:prstGeom>
                <a:grpFill/>
                <a:ln>
                  <a:solidFill>
                    <a:srgbClr val="FE740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16" name="Oval 215"/>
                <p:cNvSpPr/>
                <p:nvPr/>
              </p:nvSpPr>
              <p:spPr>
                <a:xfrm>
                  <a:off x="3528058" y="4257588"/>
                  <a:ext cx="1583829" cy="1583829"/>
                </a:xfrm>
                <a:prstGeom prst="ellipse">
                  <a:avLst/>
                </a:prstGeom>
                <a:grpFill/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pic>
          <p:nvPicPr>
            <p:cNvPr id="3076" name="Picture 307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2074" y="3991117"/>
              <a:ext cx="497155" cy="497155"/>
            </a:xfrm>
            <a:prstGeom prst="rect">
              <a:avLst/>
            </a:prstGeom>
          </p:spPr>
        </p:pic>
      </p:grpSp>
      <p:grpSp>
        <p:nvGrpSpPr>
          <p:cNvPr id="3084" name="Group 3083"/>
          <p:cNvGrpSpPr/>
          <p:nvPr/>
        </p:nvGrpSpPr>
        <p:grpSpPr>
          <a:xfrm>
            <a:off x="7576340" y="2179434"/>
            <a:ext cx="1356859" cy="2767992"/>
            <a:chOff x="7576340" y="2179434"/>
            <a:chExt cx="1356859" cy="2767992"/>
          </a:xfrm>
        </p:grpSpPr>
        <p:grpSp>
          <p:nvGrpSpPr>
            <p:cNvPr id="217" name="Group 216"/>
            <p:cNvGrpSpPr/>
            <p:nvPr/>
          </p:nvGrpSpPr>
          <p:grpSpPr>
            <a:xfrm>
              <a:off x="7576340" y="2179434"/>
              <a:ext cx="1356859" cy="2767992"/>
              <a:chOff x="521301" y="1268760"/>
              <a:chExt cx="1800200" cy="3672408"/>
            </a:xfrm>
          </p:grpSpPr>
          <p:sp>
            <p:nvSpPr>
              <p:cNvPr id="218" name="Pentagon 217"/>
              <p:cNvSpPr/>
              <p:nvPr/>
            </p:nvSpPr>
            <p:spPr>
              <a:xfrm rot="5400000">
                <a:off x="-234783" y="2024844"/>
                <a:ext cx="3312368" cy="1800200"/>
              </a:xfrm>
              <a:prstGeom prst="homePlate">
                <a:avLst>
                  <a:gd name="adj" fmla="val 31766"/>
                </a:avLst>
              </a:prstGeom>
              <a:gradFill flip="none" rotWithShape="1">
                <a:gsLst>
                  <a:gs pos="0">
                    <a:schemeClr val="accent6">
                      <a:lumMod val="89000"/>
                    </a:schemeClr>
                  </a:gs>
                  <a:gs pos="23000">
                    <a:schemeClr val="accent6">
                      <a:lumMod val="89000"/>
                    </a:schemeClr>
                  </a:gs>
                  <a:gs pos="69000">
                    <a:schemeClr val="accent6">
                      <a:lumMod val="75000"/>
                    </a:schemeClr>
                  </a:gs>
                  <a:gs pos="97000">
                    <a:schemeClr val="accent6">
                      <a:lumMod val="7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solidFill>
                  <a:srgbClr val="FE740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t" anchorCtr="0"/>
              <a:lstStyle/>
              <a:p>
                <a:pPr algn="ctr"/>
                <a:r>
                  <a:rPr lang="en-US" sz="1600" b="1" dirty="0">
                    <a:latin typeface="Calibri Light" panose="020F0302020204030204" pitchFamily="34" charset="0"/>
                  </a:rPr>
                  <a:t>Nation</a:t>
                </a:r>
                <a:r>
                  <a:rPr lang="en-US" sz="1200" b="1" dirty="0">
                    <a:latin typeface="Calibri Light" panose="020F0302020204030204" pitchFamily="34" charset="0"/>
                  </a:rPr>
                  <a:t> </a:t>
                </a:r>
                <a:r>
                  <a:rPr lang="en-US" sz="1600" b="1" dirty="0">
                    <a:latin typeface="Calibri Light" panose="020F0302020204030204" pitchFamily="34" charset="0"/>
                  </a:rPr>
                  <a:t>building</a:t>
                </a:r>
                <a:r>
                  <a:rPr lang="en-US" sz="1200" b="1" dirty="0">
                    <a:latin typeface="Calibri Light" panose="020F0302020204030204" pitchFamily="34" charset="0"/>
                  </a:rPr>
                  <a:t> </a:t>
                </a:r>
                <a:r>
                  <a:rPr lang="en-US" sz="1600" b="1" dirty="0">
                    <a:latin typeface="Calibri Light" panose="020F0302020204030204" pitchFamily="34" charset="0"/>
                  </a:rPr>
                  <a:t>and</a:t>
                </a:r>
                <a:r>
                  <a:rPr lang="en-US" sz="1200" b="1" dirty="0">
                    <a:latin typeface="Calibri Light" panose="020F0302020204030204" pitchFamily="34" charset="0"/>
                  </a:rPr>
                  <a:t> </a:t>
                </a:r>
                <a:r>
                  <a:rPr lang="en-US" sz="1600" b="1" dirty="0">
                    <a:latin typeface="Calibri Light" panose="020F0302020204030204" pitchFamily="34" charset="0"/>
                  </a:rPr>
                  <a:t>good</a:t>
                </a:r>
                <a:r>
                  <a:rPr lang="en-US" sz="1200" b="1" dirty="0">
                    <a:latin typeface="Calibri Light" panose="020F0302020204030204" pitchFamily="34" charset="0"/>
                  </a:rPr>
                  <a:t> </a:t>
                </a:r>
                <a:r>
                  <a:rPr lang="en-US" sz="1600" b="1" dirty="0" smtClean="0">
                    <a:latin typeface="Calibri Light" panose="020F0302020204030204" pitchFamily="34" charset="0"/>
                  </a:rPr>
                  <a:t>governance</a:t>
                </a:r>
                <a:endParaRPr lang="en-US" sz="1200" dirty="0">
                  <a:latin typeface="Calibri Light" panose="020F0302020204030204" pitchFamily="34" charset="0"/>
                </a:endParaRPr>
              </a:p>
            </p:txBody>
          </p:sp>
          <p:grpSp>
            <p:nvGrpSpPr>
              <p:cNvPr id="219" name="Group 218"/>
              <p:cNvGrpSpPr/>
              <p:nvPr/>
            </p:nvGrpSpPr>
            <p:grpSpPr>
              <a:xfrm>
                <a:off x="521301" y="3140968"/>
                <a:ext cx="1800200" cy="1800200"/>
                <a:chOff x="3419872" y="4149402"/>
                <a:chExt cx="1800200" cy="1800200"/>
              </a:xfrm>
              <a:solidFill>
                <a:srgbClr val="EEEEEE"/>
              </a:solidFill>
            </p:grpSpPr>
            <p:sp>
              <p:nvSpPr>
                <p:cNvPr id="222" name="Oval 221"/>
                <p:cNvSpPr/>
                <p:nvPr/>
              </p:nvSpPr>
              <p:spPr>
                <a:xfrm>
                  <a:off x="3419872" y="4149402"/>
                  <a:ext cx="1800200" cy="1800200"/>
                </a:xfrm>
                <a:prstGeom prst="ellipse">
                  <a:avLst/>
                </a:prstGeom>
                <a:grpFill/>
                <a:ln>
                  <a:solidFill>
                    <a:srgbClr val="FE740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23" name="Oval 222"/>
                <p:cNvSpPr/>
                <p:nvPr/>
              </p:nvSpPr>
              <p:spPr>
                <a:xfrm>
                  <a:off x="3528058" y="4257588"/>
                  <a:ext cx="1583829" cy="1583829"/>
                </a:xfrm>
                <a:prstGeom prst="ellipse">
                  <a:avLst/>
                </a:prstGeom>
                <a:grpFill/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pic>
          <p:nvPicPr>
            <p:cNvPr id="3077" name="Picture 307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79904" y="3892233"/>
              <a:ext cx="549729" cy="549729"/>
            </a:xfrm>
            <a:prstGeom prst="rect">
              <a:avLst/>
            </a:prstGeom>
          </p:spPr>
        </p:pic>
      </p:grpSp>
      <p:grpSp>
        <p:nvGrpSpPr>
          <p:cNvPr id="3079" name="Group 3078"/>
          <p:cNvGrpSpPr/>
          <p:nvPr/>
        </p:nvGrpSpPr>
        <p:grpSpPr>
          <a:xfrm>
            <a:off x="55755" y="2179434"/>
            <a:ext cx="1356859" cy="2767992"/>
            <a:chOff x="55755" y="2179434"/>
            <a:chExt cx="1356859" cy="2767992"/>
          </a:xfrm>
        </p:grpSpPr>
        <p:grpSp>
          <p:nvGrpSpPr>
            <p:cNvPr id="15" name="Group 14"/>
            <p:cNvGrpSpPr/>
            <p:nvPr/>
          </p:nvGrpSpPr>
          <p:grpSpPr>
            <a:xfrm>
              <a:off x="55755" y="2179434"/>
              <a:ext cx="1356859" cy="2767992"/>
              <a:chOff x="521301" y="1268760"/>
              <a:chExt cx="1800200" cy="3672408"/>
            </a:xfrm>
          </p:grpSpPr>
          <p:sp>
            <p:nvSpPr>
              <p:cNvPr id="16" name="Pentagon 15"/>
              <p:cNvSpPr/>
              <p:nvPr/>
            </p:nvSpPr>
            <p:spPr>
              <a:xfrm rot="5400000">
                <a:off x="-234783" y="2024844"/>
                <a:ext cx="3312368" cy="1800200"/>
              </a:xfrm>
              <a:prstGeom prst="homePlate">
                <a:avLst>
                  <a:gd name="adj" fmla="val 31766"/>
                </a:avLst>
              </a:prstGeom>
              <a:gradFill flip="none" rotWithShape="1">
                <a:gsLst>
                  <a:gs pos="0">
                    <a:schemeClr val="accent1">
                      <a:lumMod val="89000"/>
                    </a:schemeClr>
                  </a:gs>
                  <a:gs pos="23000">
                    <a:schemeClr val="accent1">
                      <a:lumMod val="89000"/>
                    </a:schemeClr>
                  </a:gs>
                  <a:gs pos="69000">
                    <a:schemeClr val="accent1">
                      <a:lumMod val="75000"/>
                    </a:schemeClr>
                  </a:gs>
                  <a:gs pos="97000">
                    <a:schemeClr val="accent1">
                      <a:lumMod val="7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t" anchorCtr="0"/>
              <a:lstStyle/>
              <a:p>
                <a:pPr algn="ctr"/>
                <a:r>
                  <a:rPr lang="en-US" sz="1600" b="1" dirty="0">
                    <a:latin typeface="Calibri Light" panose="020F0302020204030204" pitchFamily="34" charset="0"/>
                  </a:rPr>
                  <a:t>Job creation (decent work and economic growth)</a:t>
                </a:r>
              </a:p>
            </p:txBody>
          </p:sp>
          <p:grpSp>
            <p:nvGrpSpPr>
              <p:cNvPr id="17" name="Group 16"/>
              <p:cNvGrpSpPr/>
              <p:nvPr/>
            </p:nvGrpSpPr>
            <p:grpSpPr>
              <a:xfrm>
                <a:off x="521301" y="3140968"/>
                <a:ext cx="1800200" cy="1800200"/>
                <a:chOff x="3419872" y="4149402"/>
                <a:chExt cx="1800200" cy="1800200"/>
              </a:xfrm>
              <a:solidFill>
                <a:srgbClr val="EEEEEE"/>
              </a:solidFill>
            </p:grpSpPr>
            <p:sp>
              <p:nvSpPr>
                <p:cNvPr id="20" name="Oval 19"/>
                <p:cNvSpPr/>
                <p:nvPr/>
              </p:nvSpPr>
              <p:spPr>
                <a:xfrm>
                  <a:off x="3419872" y="4149402"/>
                  <a:ext cx="1800200" cy="1800200"/>
                </a:xfrm>
                <a:prstGeom prst="ellipse">
                  <a:avLst/>
                </a:prstGeom>
                <a:grpFill/>
                <a:ln>
                  <a:solidFill>
                    <a:srgbClr val="FE740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1" name="Oval 20"/>
                <p:cNvSpPr/>
                <p:nvPr/>
              </p:nvSpPr>
              <p:spPr>
                <a:xfrm>
                  <a:off x="3528058" y="4257588"/>
                  <a:ext cx="1583829" cy="1583829"/>
                </a:xfrm>
                <a:prstGeom prst="ellipse">
                  <a:avLst/>
                </a:prstGeom>
                <a:grpFill/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pic>
          <p:nvPicPr>
            <p:cNvPr id="3078" name="Picture 307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284" y="3991117"/>
              <a:ext cx="501346" cy="501346"/>
            </a:xfrm>
            <a:prstGeom prst="rect">
              <a:avLst/>
            </a:prstGeom>
          </p:spPr>
        </p:pic>
      </p:grpSp>
      <p:pic>
        <p:nvPicPr>
          <p:cNvPr id="46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1500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24926" y="1940952"/>
            <a:ext cx="8229600" cy="36590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945553"/>
            <a:ext cx="8229600" cy="365904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auto">
          <a:xfrm>
            <a:off x="323528" y="5128867"/>
            <a:ext cx="591684" cy="504056"/>
          </a:xfrm>
          <a:prstGeom prst="rect">
            <a:avLst/>
          </a:pr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4938" t="90527" r="90688" b="562"/>
          <a:stretch/>
        </p:blipFill>
        <p:spPr>
          <a:xfrm>
            <a:off x="827624" y="5265240"/>
            <a:ext cx="360000" cy="324000"/>
          </a:xfrm>
          <a:prstGeom prst="rect">
            <a:avLst/>
          </a:prstGeom>
        </p:spPr>
      </p:pic>
      <p:sp>
        <p:nvSpPr>
          <p:cNvPr id="9" name="Freeform 8"/>
          <p:cNvSpPr/>
          <p:nvPr/>
        </p:nvSpPr>
        <p:spPr>
          <a:xfrm>
            <a:off x="4704450" y="-40185"/>
            <a:ext cx="4439550" cy="1385427"/>
          </a:xfrm>
          <a:custGeom>
            <a:avLst/>
            <a:gdLst>
              <a:gd name="connsiteX0" fmla="*/ 77408 w 5647766"/>
              <a:gd name="connsiteY0" fmla="*/ 0 h 3283418"/>
              <a:gd name="connsiteX1" fmla="*/ 5570358 w 5647766"/>
              <a:gd name="connsiteY1" fmla="*/ 0 h 3283418"/>
              <a:gd name="connsiteX2" fmla="*/ 5590395 w 5647766"/>
              <a:gd name="connsiteY2" fmla="*/ 73718 h 3283418"/>
              <a:gd name="connsiteX3" fmla="*/ 5647766 w 5647766"/>
              <a:gd name="connsiteY3" fmla="*/ 612085 h 3283418"/>
              <a:gd name="connsiteX4" fmla="*/ 2823883 w 5647766"/>
              <a:gd name="connsiteY4" fmla="*/ 3283418 h 3283418"/>
              <a:gd name="connsiteX5" fmla="*/ 0 w 5647766"/>
              <a:gd name="connsiteY5" fmla="*/ 612085 h 3283418"/>
              <a:gd name="connsiteX6" fmla="*/ 57371 w 5647766"/>
              <a:gd name="connsiteY6" fmla="*/ 73718 h 3283418"/>
              <a:gd name="connsiteX7" fmla="*/ 77408 w 5647766"/>
              <a:gd name="connsiteY7" fmla="*/ 0 h 3283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7766" h="3283418">
                <a:moveTo>
                  <a:pt x="77408" y="0"/>
                </a:moveTo>
                <a:lnTo>
                  <a:pt x="5570358" y="0"/>
                </a:lnTo>
                <a:lnTo>
                  <a:pt x="5590395" y="73718"/>
                </a:lnTo>
                <a:cubicBezTo>
                  <a:pt x="5628011" y="247616"/>
                  <a:pt x="5647766" y="427668"/>
                  <a:pt x="5647766" y="612085"/>
                </a:cubicBezTo>
                <a:cubicBezTo>
                  <a:pt x="5647766" y="2087421"/>
                  <a:pt x="4383471" y="3283418"/>
                  <a:pt x="2823883" y="3283418"/>
                </a:cubicBezTo>
                <a:cubicBezTo>
                  <a:pt x="1264295" y="3283418"/>
                  <a:pt x="0" y="2087421"/>
                  <a:pt x="0" y="612085"/>
                </a:cubicBezTo>
                <a:cubicBezTo>
                  <a:pt x="0" y="427668"/>
                  <a:pt x="19755" y="247616"/>
                  <a:pt x="57371" y="73718"/>
                </a:cubicBezTo>
                <a:lnTo>
                  <a:pt x="77408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Poverty headcount by municipality – 2001-2011 (SAMPI)</a:t>
            </a:r>
          </a:p>
        </p:txBody>
      </p:sp>
      <p:sp>
        <p:nvSpPr>
          <p:cNvPr id="3" name="Rectangle 2"/>
          <p:cNvSpPr/>
          <p:nvPr/>
        </p:nvSpPr>
        <p:spPr>
          <a:xfrm>
            <a:off x="323528" y="1741714"/>
            <a:ext cx="504096" cy="36391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14" name="Rectangle 13"/>
          <p:cNvSpPr/>
          <p:nvPr/>
        </p:nvSpPr>
        <p:spPr>
          <a:xfrm rot="5400000">
            <a:off x="4359113" y="1479404"/>
            <a:ext cx="622030" cy="76850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4" name="Up Arrow 3"/>
          <p:cNvSpPr/>
          <p:nvPr/>
        </p:nvSpPr>
        <p:spPr>
          <a:xfrm rot="14623170">
            <a:off x="2940586" y="1895047"/>
            <a:ext cx="444325" cy="3407691"/>
          </a:xfrm>
          <a:prstGeom prst="upArrow">
            <a:avLst/>
          </a:prstGeom>
          <a:gradFill>
            <a:gsLst>
              <a:gs pos="0">
                <a:srgbClr val="5B9BD5">
                  <a:alpha val="40000"/>
                </a:srgbClr>
              </a:gs>
              <a:gs pos="99000">
                <a:schemeClr val="accent4">
                  <a:lumMod val="75000"/>
                  <a:alpha val="50000"/>
                </a:schemeClr>
              </a:gs>
            </a:gsLst>
            <a:lin ang="1200000" scaled="0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15" name="Oval 14"/>
          <p:cNvSpPr/>
          <p:nvPr/>
        </p:nvSpPr>
        <p:spPr>
          <a:xfrm>
            <a:off x="323528" y="345565"/>
            <a:ext cx="2136917" cy="2155371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Reductions in intensity and Headcount</a:t>
            </a:r>
            <a:endParaRPr lang="en-ZA" sz="2000" dirty="0"/>
          </a:p>
        </p:txBody>
      </p:sp>
      <p:sp>
        <p:nvSpPr>
          <p:cNvPr id="5" name="Oval 4"/>
          <p:cNvSpPr/>
          <p:nvPr/>
        </p:nvSpPr>
        <p:spPr>
          <a:xfrm>
            <a:off x="8081010" y="2554185"/>
            <a:ext cx="707571" cy="707571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16" name="Oval 15"/>
          <p:cNvSpPr/>
          <p:nvPr/>
        </p:nvSpPr>
        <p:spPr>
          <a:xfrm>
            <a:off x="5114034" y="3024223"/>
            <a:ext cx="553822" cy="553822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2" name="Oval 1"/>
          <p:cNvSpPr/>
          <p:nvPr/>
        </p:nvSpPr>
        <p:spPr>
          <a:xfrm>
            <a:off x="2829261" y="5464885"/>
            <a:ext cx="333487" cy="333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17" name="Oval 16"/>
          <p:cNvSpPr/>
          <p:nvPr/>
        </p:nvSpPr>
        <p:spPr>
          <a:xfrm>
            <a:off x="5076797" y="5471925"/>
            <a:ext cx="333487" cy="333487"/>
          </a:xfrm>
          <a:prstGeom prst="ellipse">
            <a:avLst/>
          </a:prstGeom>
          <a:solidFill>
            <a:srgbClr val="E4BF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11" name="TextBox 10"/>
          <p:cNvSpPr txBox="1"/>
          <p:nvPr/>
        </p:nvSpPr>
        <p:spPr>
          <a:xfrm>
            <a:off x="3222873" y="5446962"/>
            <a:ext cx="1447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SAMPI 2011</a:t>
            </a:r>
            <a:endParaRPr lang="en-ZA" dirty="0"/>
          </a:p>
        </p:txBody>
      </p:sp>
      <p:sp>
        <p:nvSpPr>
          <p:cNvPr id="18" name="TextBox 17"/>
          <p:cNvSpPr txBox="1"/>
          <p:nvPr/>
        </p:nvSpPr>
        <p:spPr>
          <a:xfrm>
            <a:off x="5505107" y="5436080"/>
            <a:ext cx="1447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SAMPI 2001</a:t>
            </a:r>
            <a:endParaRPr lang="en-ZA" dirty="0"/>
          </a:p>
        </p:txBody>
      </p:sp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32547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504" y="2008791"/>
            <a:ext cx="5168556" cy="379832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124" y="2008791"/>
            <a:ext cx="7615970" cy="4199237"/>
          </a:xfrm>
          <a:prstGeom prst="rect">
            <a:avLst/>
          </a:prstGeom>
        </p:spPr>
      </p:pic>
      <p:sp>
        <p:nvSpPr>
          <p:cNvPr id="6" name="Freeform 5"/>
          <p:cNvSpPr/>
          <p:nvPr/>
        </p:nvSpPr>
        <p:spPr>
          <a:xfrm rot="19506916">
            <a:off x="-656126" y="-450788"/>
            <a:ext cx="3178005" cy="2280011"/>
          </a:xfrm>
          <a:custGeom>
            <a:avLst/>
            <a:gdLst>
              <a:gd name="connsiteX0" fmla="*/ 1548106 w 4024446"/>
              <a:gd name="connsiteY0" fmla="*/ 0 h 2930798"/>
              <a:gd name="connsiteX1" fmla="*/ 4024446 w 4024446"/>
              <a:gd name="connsiteY1" fmla="*/ 1726538 h 2930798"/>
              <a:gd name="connsiteX2" fmla="*/ 3926201 w 4024446"/>
              <a:gd name="connsiteY2" fmla="*/ 1879518 h 2930798"/>
              <a:gd name="connsiteX3" fmla="*/ 1836068 w 4024446"/>
              <a:gd name="connsiteY3" fmla="*/ 2930798 h 2930798"/>
              <a:gd name="connsiteX4" fmla="*/ 53725 w 4024446"/>
              <a:gd name="connsiteY4" fmla="*/ 2232410 h 2930798"/>
              <a:gd name="connsiteX5" fmla="*/ 0 w 4024446"/>
              <a:gd name="connsiteY5" fmla="*/ 2176491 h 2930798"/>
              <a:gd name="connsiteX6" fmla="*/ 1517479 w 4024446"/>
              <a:gd name="connsiteY6" fmla="*/ 0 h 2930798"/>
              <a:gd name="connsiteX7" fmla="*/ 1548106 w 4024446"/>
              <a:gd name="connsiteY7" fmla="*/ 0 h 293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24446" h="2930798">
                <a:moveTo>
                  <a:pt x="1548106" y="0"/>
                </a:moveTo>
                <a:lnTo>
                  <a:pt x="4024446" y="1726538"/>
                </a:lnTo>
                <a:lnTo>
                  <a:pt x="3926201" y="1879518"/>
                </a:lnTo>
                <a:cubicBezTo>
                  <a:pt x="3473229" y="2513785"/>
                  <a:pt x="2706129" y="2930798"/>
                  <a:pt x="1836068" y="2930798"/>
                </a:cubicBezTo>
                <a:cubicBezTo>
                  <a:pt x="1140020" y="2930799"/>
                  <a:pt x="509866" y="2663910"/>
                  <a:pt x="53725" y="2232410"/>
                </a:cubicBezTo>
                <a:lnTo>
                  <a:pt x="0" y="2176491"/>
                </a:lnTo>
                <a:lnTo>
                  <a:pt x="1517479" y="0"/>
                </a:lnTo>
                <a:lnTo>
                  <a:pt x="1548106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4400" dirty="0"/>
          </a:p>
        </p:txBody>
      </p:sp>
      <p:sp>
        <p:nvSpPr>
          <p:cNvPr id="7" name="Rectangle 6"/>
          <p:cNvSpPr/>
          <p:nvPr/>
        </p:nvSpPr>
        <p:spPr>
          <a:xfrm>
            <a:off x="-2" y="0"/>
            <a:ext cx="200297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ZA" dirty="0" smtClean="0">
                <a:solidFill>
                  <a:schemeClr val="bg1"/>
                </a:solidFill>
              </a:rPr>
              <a:t>Satisfaction with </a:t>
            </a:r>
            <a:r>
              <a:rPr lang="en-ZA" dirty="0">
                <a:solidFill>
                  <a:schemeClr val="bg1"/>
                </a:solidFill>
              </a:rPr>
              <a:t>performance of provincial government by </a:t>
            </a:r>
            <a:r>
              <a:rPr lang="en-ZA" dirty="0" smtClean="0">
                <a:solidFill>
                  <a:schemeClr val="bg1"/>
                </a:solidFill>
              </a:rPr>
              <a:t>Municipality</a:t>
            </a:r>
          </a:p>
        </p:txBody>
      </p:sp>
      <p:sp>
        <p:nvSpPr>
          <p:cNvPr id="9" name="Oval 8"/>
          <p:cNvSpPr/>
          <p:nvPr/>
        </p:nvSpPr>
        <p:spPr>
          <a:xfrm>
            <a:off x="5588582" y="334368"/>
            <a:ext cx="2027053" cy="202078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3 of the 8</a:t>
            </a:r>
            <a:r>
              <a:rPr lang="en-US" sz="16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600" dirty="0" smtClean="0"/>
              <a:t>Municipalities are governed by coalition</a:t>
            </a:r>
            <a:endParaRPr lang="en-US" sz="16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cxnSp>
        <p:nvCxnSpPr>
          <p:cNvPr id="11" name="Elbow Connector 10"/>
          <p:cNvCxnSpPr/>
          <p:nvPr/>
        </p:nvCxnSpPr>
        <p:spPr>
          <a:xfrm>
            <a:off x="3728031" y="485324"/>
            <a:ext cx="2424050" cy="352366"/>
          </a:xfrm>
          <a:prstGeom prst="bentConnector3">
            <a:avLst>
              <a:gd name="adj1" fmla="val 100296"/>
            </a:avLst>
          </a:prstGeom>
          <a:ln w="41275"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2347606" y="334368"/>
            <a:ext cx="2027053" cy="202078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In </a:t>
            </a:r>
            <a:r>
              <a:rPr lang="en-US" sz="3600" b="1" dirty="0" smtClean="0"/>
              <a:t>8</a:t>
            </a:r>
            <a:r>
              <a:rPr lang="en-US" sz="1400" dirty="0" smtClean="0"/>
              <a:t> of the </a:t>
            </a:r>
            <a:r>
              <a:rPr lang="en-US" dirty="0" smtClean="0"/>
              <a:t>28</a:t>
            </a:r>
            <a:r>
              <a:rPr lang="en-US" sz="1400" dirty="0" smtClean="0"/>
              <a:t> </a:t>
            </a:r>
            <a:r>
              <a:rPr lang="en-US" sz="1400" dirty="0" smtClean="0">
                <a:solidFill>
                  <a:schemeClr val="accent1"/>
                </a:solidFill>
              </a:rPr>
              <a:t>B4</a:t>
            </a:r>
            <a:r>
              <a:rPr lang="en-US" sz="1400" dirty="0" smtClean="0"/>
              <a:t> municipalities there are more </a:t>
            </a:r>
            <a:r>
              <a:rPr lang="en-US" sz="1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Outright Satisfied </a:t>
            </a:r>
            <a:r>
              <a:rPr lang="en-US" sz="1400" dirty="0" smtClean="0"/>
              <a:t>Citizens than 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Outright </a:t>
            </a:r>
            <a:r>
              <a:rPr lang="en-US" sz="14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Dissatisfied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122563" y="4029577"/>
            <a:ext cx="12402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600" b="1"/>
            </a:lvl1pPr>
          </a:lstStyle>
          <a:p>
            <a:r>
              <a:rPr lang="en-US" sz="1050" dirty="0"/>
              <a:t>uMlalazi</a:t>
            </a:r>
            <a:endParaRPr lang="en-ZA" sz="1050" dirty="0"/>
          </a:p>
        </p:txBody>
      </p:sp>
      <p:sp>
        <p:nvSpPr>
          <p:cNvPr id="25" name="TextBox 24"/>
          <p:cNvSpPr txBox="1"/>
          <p:nvPr/>
        </p:nvSpPr>
        <p:spPr>
          <a:xfrm>
            <a:off x="6161926" y="3546659"/>
            <a:ext cx="12402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Nquto</a:t>
            </a:r>
            <a:endParaRPr lang="en-ZA" sz="105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4865948" y="3253929"/>
            <a:ext cx="12402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600" b="1"/>
            </a:lvl1pPr>
          </a:lstStyle>
          <a:p>
            <a:r>
              <a:rPr lang="en-US" sz="1050" dirty="0" smtClean="0"/>
              <a:t>Dannhauser</a:t>
            </a:r>
            <a:endParaRPr lang="en-ZA" sz="1050" dirty="0"/>
          </a:p>
        </p:txBody>
      </p:sp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009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/>
          <p:cNvSpPr/>
          <p:nvPr/>
        </p:nvSpPr>
        <p:spPr>
          <a:xfrm rot="19506916">
            <a:off x="-656126" y="-450788"/>
            <a:ext cx="3178005" cy="2280011"/>
          </a:xfrm>
          <a:custGeom>
            <a:avLst/>
            <a:gdLst>
              <a:gd name="connsiteX0" fmla="*/ 1548106 w 4024446"/>
              <a:gd name="connsiteY0" fmla="*/ 0 h 2930798"/>
              <a:gd name="connsiteX1" fmla="*/ 4024446 w 4024446"/>
              <a:gd name="connsiteY1" fmla="*/ 1726538 h 2930798"/>
              <a:gd name="connsiteX2" fmla="*/ 3926201 w 4024446"/>
              <a:gd name="connsiteY2" fmla="*/ 1879518 h 2930798"/>
              <a:gd name="connsiteX3" fmla="*/ 1836068 w 4024446"/>
              <a:gd name="connsiteY3" fmla="*/ 2930798 h 2930798"/>
              <a:gd name="connsiteX4" fmla="*/ 53725 w 4024446"/>
              <a:gd name="connsiteY4" fmla="*/ 2232410 h 2930798"/>
              <a:gd name="connsiteX5" fmla="*/ 0 w 4024446"/>
              <a:gd name="connsiteY5" fmla="*/ 2176491 h 2930798"/>
              <a:gd name="connsiteX6" fmla="*/ 1517479 w 4024446"/>
              <a:gd name="connsiteY6" fmla="*/ 0 h 2930798"/>
              <a:gd name="connsiteX7" fmla="*/ 1548106 w 4024446"/>
              <a:gd name="connsiteY7" fmla="*/ 0 h 293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24446" h="2930798">
                <a:moveTo>
                  <a:pt x="1548106" y="0"/>
                </a:moveTo>
                <a:lnTo>
                  <a:pt x="4024446" y="1726538"/>
                </a:lnTo>
                <a:lnTo>
                  <a:pt x="3926201" y="1879518"/>
                </a:lnTo>
                <a:cubicBezTo>
                  <a:pt x="3473229" y="2513785"/>
                  <a:pt x="2706129" y="2930798"/>
                  <a:pt x="1836068" y="2930798"/>
                </a:cubicBezTo>
                <a:cubicBezTo>
                  <a:pt x="1140020" y="2930799"/>
                  <a:pt x="509866" y="2663910"/>
                  <a:pt x="53725" y="2232410"/>
                </a:cubicBezTo>
                <a:lnTo>
                  <a:pt x="0" y="2176491"/>
                </a:lnTo>
                <a:lnTo>
                  <a:pt x="1517479" y="0"/>
                </a:lnTo>
                <a:lnTo>
                  <a:pt x="1548106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4400" dirty="0"/>
          </a:p>
        </p:txBody>
      </p:sp>
      <p:sp>
        <p:nvSpPr>
          <p:cNvPr id="19" name="Rectangle 18"/>
          <p:cNvSpPr/>
          <p:nvPr/>
        </p:nvSpPr>
        <p:spPr>
          <a:xfrm>
            <a:off x="-2" y="0"/>
            <a:ext cx="200297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ZA" dirty="0" smtClean="0">
                <a:solidFill>
                  <a:schemeClr val="bg1"/>
                </a:solidFill>
              </a:rPr>
              <a:t>Satisfaction with </a:t>
            </a:r>
            <a:r>
              <a:rPr lang="en-ZA" dirty="0">
                <a:solidFill>
                  <a:schemeClr val="bg1"/>
                </a:solidFill>
              </a:rPr>
              <a:t>performance of provincial government by </a:t>
            </a:r>
            <a:r>
              <a:rPr lang="en-ZA" dirty="0" smtClean="0">
                <a:solidFill>
                  <a:schemeClr val="bg1"/>
                </a:solidFill>
              </a:rPr>
              <a:t>Municipality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6"/>
          <a:stretch/>
        </p:blipFill>
        <p:spPr>
          <a:xfrm>
            <a:off x="2263698" y="651025"/>
            <a:ext cx="6880302" cy="555594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6"/>
          <a:stretch/>
        </p:blipFill>
        <p:spPr>
          <a:xfrm>
            <a:off x="2263698" y="608890"/>
            <a:ext cx="6880302" cy="5555949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3323267" y="2173110"/>
            <a:ext cx="2458402" cy="3387948"/>
            <a:chOff x="3323267" y="2173110"/>
            <a:chExt cx="2458402" cy="3387948"/>
          </a:xfrm>
        </p:grpSpPr>
        <p:sp>
          <p:nvSpPr>
            <p:cNvPr id="2" name="Oval 1"/>
            <p:cNvSpPr/>
            <p:nvPr/>
          </p:nvSpPr>
          <p:spPr>
            <a:xfrm>
              <a:off x="3794003" y="2173110"/>
              <a:ext cx="288306" cy="2883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20" name="Oval 19"/>
            <p:cNvSpPr/>
            <p:nvPr/>
          </p:nvSpPr>
          <p:spPr>
            <a:xfrm>
              <a:off x="4591925" y="2461416"/>
              <a:ext cx="288306" cy="2883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21" name="Oval 20"/>
            <p:cNvSpPr/>
            <p:nvPr/>
          </p:nvSpPr>
          <p:spPr>
            <a:xfrm>
              <a:off x="5493363" y="3146587"/>
              <a:ext cx="288306" cy="2883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29" name="Oval 28"/>
            <p:cNvSpPr/>
            <p:nvPr/>
          </p:nvSpPr>
          <p:spPr>
            <a:xfrm>
              <a:off x="5466152" y="3497408"/>
              <a:ext cx="288306" cy="2883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30" name="Oval 29"/>
            <p:cNvSpPr/>
            <p:nvPr/>
          </p:nvSpPr>
          <p:spPr>
            <a:xfrm>
              <a:off x="3794003" y="5272752"/>
              <a:ext cx="288306" cy="2883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31" name="Oval 30"/>
            <p:cNvSpPr/>
            <p:nvPr/>
          </p:nvSpPr>
          <p:spPr>
            <a:xfrm>
              <a:off x="3323267" y="4790032"/>
              <a:ext cx="288306" cy="2883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32" name="Oval 31"/>
            <p:cNvSpPr/>
            <p:nvPr/>
          </p:nvSpPr>
          <p:spPr>
            <a:xfrm>
              <a:off x="3323267" y="3799655"/>
              <a:ext cx="288306" cy="2883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pic>
          <p:nvPicPr>
            <p:cNvPr id="33" name="Picture 2" descr="http://cliparts.co/cliparts/8iz/6oB/8iz6oBeip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21487" y="2185039"/>
              <a:ext cx="241983" cy="2419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2" descr="http://cliparts.co/cliparts/8iz/6oB/8iz6oBeip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1489" y="2472567"/>
              <a:ext cx="241983" cy="2419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2" descr="http://cliparts.co/cliparts/8iz/6oB/8iz6oBeip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2475" y="3152287"/>
              <a:ext cx="241983" cy="2419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2" descr="http://cliparts.co/cliparts/8iz/6oB/8iz6oBeip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9021" y="3504014"/>
              <a:ext cx="241983" cy="2419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2" descr="http://cliparts.co/cliparts/8iz/6oB/8iz6oBeip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9943" y="5273611"/>
              <a:ext cx="241983" cy="2419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2" descr="http://cliparts.co/cliparts/8iz/6oB/8iz6oBeip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7418" y="4802042"/>
              <a:ext cx="241983" cy="2419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" name="Picture 2" descr="http://cliparts.co/cliparts/8iz/6oB/8iz6oBeip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6267" y="3810806"/>
              <a:ext cx="241983" cy="2419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Oval 48"/>
            <p:cNvSpPr/>
            <p:nvPr/>
          </p:nvSpPr>
          <p:spPr>
            <a:xfrm>
              <a:off x="4722504" y="3786340"/>
              <a:ext cx="288306" cy="2883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pic>
          <p:nvPicPr>
            <p:cNvPr id="50" name="Picture 2" descr="http://cliparts.co/cliparts/8iz/6oB/8iz6oBeip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8444" y="3787199"/>
              <a:ext cx="241983" cy="2419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9" name="Oval 38"/>
          <p:cNvSpPr/>
          <p:nvPr/>
        </p:nvSpPr>
        <p:spPr>
          <a:xfrm>
            <a:off x="6166905" y="4040002"/>
            <a:ext cx="2510441" cy="250267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Possible explanations for higher satisfaction rates in these municipalities</a:t>
            </a:r>
          </a:p>
          <a:p>
            <a:pPr algn="ctr"/>
            <a:r>
              <a:rPr lang="en-US" sz="20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Include</a:t>
            </a:r>
            <a:endParaRPr lang="en-US" sz="2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grpSp>
        <p:nvGrpSpPr>
          <p:cNvPr id="17" name="Proximity Text"/>
          <p:cNvGrpSpPr/>
          <p:nvPr/>
        </p:nvGrpSpPr>
        <p:grpSpPr>
          <a:xfrm>
            <a:off x="127000" y="2461416"/>
            <a:ext cx="2211215" cy="923330"/>
            <a:chOff x="127000" y="2461416"/>
            <a:chExt cx="2211215" cy="923330"/>
          </a:xfrm>
        </p:grpSpPr>
        <p:sp>
          <p:nvSpPr>
            <p:cNvPr id="12" name="Rectangle 11"/>
            <p:cNvSpPr/>
            <p:nvPr/>
          </p:nvSpPr>
          <p:spPr>
            <a:xfrm>
              <a:off x="537422" y="2461416"/>
              <a:ext cx="1800793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 smtClean="0">
                  <a:solidFill>
                    <a:schemeClr val="bg2">
                      <a:lumMod val="50000"/>
                    </a:schemeClr>
                  </a:solidFill>
                </a:rPr>
                <a:t>Proximity to better resourced municipalities</a:t>
              </a:r>
              <a:endParaRPr lang="en-ZA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127000" y="2749722"/>
              <a:ext cx="396865" cy="39686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1</a:t>
              </a:r>
              <a:endParaRPr lang="en-ZA" dirty="0"/>
            </a:p>
          </p:txBody>
        </p:sp>
      </p:grpSp>
      <p:grpSp>
        <p:nvGrpSpPr>
          <p:cNvPr id="15" name="Better Resourced Munics"/>
          <p:cNvGrpSpPr/>
          <p:nvPr/>
        </p:nvGrpSpPr>
        <p:grpSpPr>
          <a:xfrm>
            <a:off x="3208132" y="1368604"/>
            <a:ext cx="3408569" cy="3554429"/>
            <a:chOff x="3208132" y="1368604"/>
            <a:chExt cx="3408569" cy="3554429"/>
          </a:xfrm>
        </p:grpSpPr>
        <p:pic>
          <p:nvPicPr>
            <p:cNvPr id="56" name="Picture 55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186" r="55224" b="77455"/>
            <a:stretch/>
          </p:blipFill>
          <p:spPr>
            <a:xfrm>
              <a:off x="3208132" y="1368604"/>
              <a:ext cx="1186882" cy="1272995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597" t="44217" r="46718" b="37048"/>
            <a:stretch/>
          </p:blipFill>
          <p:spPr>
            <a:xfrm>
              <a:off x="4466122" y="3881632"/>
              <a:ext cx="774700" cy="1041401"/>
            </a:xfrm>
            <a:prstGeom prst="rect">
              <a:avLst/>
            </a:prstGeom>
          </p:spPr>
        </p:pic>
        <p:pic>
          <p:nvPicPr>
            <p:cNvPr id="58" name="Picture 57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797" t="45359" r="54274" b="45502"/>
            <a:stretch/>
          </p:blipFill>
          <p:spPr>
            <a:xfrm>
              <a:off x="3797299" y="3898900"/>
              <a:ext cx="698501" cy="508000"/>
            </a:xfrm>
            <a:prstGeom prst="rect">
              <a:avLst/>
            </a:prstGeom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938" t="25934" r="33236" b="61728"/>
            <a:stretch/>
          </p:blipFill>
          <p:spPr>
            <a:xfrm>
              <a:off x="5626101" y="2832099"/>
              <a:ext cx="990600" cy="685801"/>
            </a:xfrm>
            <a:prstGeom prst="rect">
              <a:avLst/>
            </a:prstGeom>
          </p:spPr>
        </p:pic>
      </p:grpSp>
      <p:grpSp>
        <p:nvGrpSpPr>
          <p:cNvPr id="34" name="Proximity Text"/>
          <p:cNvGrpSpPr/>
          <p:nvPr/>
        </p:nvGrpSpPr>
        <p:grpSpPr>
          <a:xfrm>
            <a:off x="127000" y="3498693"/>
            <a:ext cx="2211215" cy="1477328"/>
            <a:chOff x="127000" y="2461416"/>
            <a:chExt cx="2211215" cy="1477328"/>
          </a:xfrm>
        </p:grpSpPr>
        <p:sp>
          <p:nvSpPr>
            <p:cNvPr id="35" name="Rectangle 34"/>
            <p:cNvSpPr/>
            <p:nvPr/>
          </p:nvSpPr>
          <p:spPr>
            <a:xfrm>
              <a:off x="537422" y="2461416"/>
              <a:ext cx="1800793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 smtClean="0">
                  <a:solidFill>
                    <a:schemeClr val="bg2">
                      <a:lumMod val="50000"/>
                    </a:schemeClr>
                  </a:solidFill>
                </a:rPr>
                <a:t>Local Municipal or Demographic factors that increase satisfaction</a:t>
              </a:r>
              <a:endParaRPr lang="en-ZA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127000" y="2749722"/>
              <a:ext cx="396865" cy="39686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2</a:t>
              </a:r>
              <a:endParaRPr lang="en-ZA" dirty="0"/>
            </a:p>
          </p:txBody>
        </p:sp>
      </p:grpSp>
      <p:pic>
        <p:nvPicPr>
          <p:cNvPr id="3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305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3" y="0"/>
            <a:ext cx="9137927" cy="534655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073" y="-1"/>
            <a:ext cx="9144000" cy="5346552"/>
          </a:xfrm>
          <a:prstGeom prst="rect">
            <a:avLst/>
          </a:prstGeom>
          <a:solidFill>
            <a:schemeClr val="bg1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grpSp>
        <p:nvGrpSpPr>
          <p:cNvPr id="7" name="Group 6"/>
          <p:cNvGrpSpPr/>
          <p:nvPr/>
        </p:nvGrpSpPr>
        <p:grpSpPr>
          <a:xfrm>
            <a:off x="-3758297" y="1274462"/>
            <a:ext cx="6192579" cy="3796145"/>
            <a:chOff x="-3758297" y="1274462"/>
            <a:chExt cx="6192579" cy="3796145"/>
          </a:xfrm>
        </p:grpSpPr>
        <p:sp>
          <p:nvSpPr>
            <p:cNvPr id="5" name="Chord 4"/>
            <p:cNvSpPr/>
            <p:nvPr/>
          </p:nvSpPr>
          <p:spPr>
            <a:xfrm rot="12097407">
              <a:off x="-3758297" y="1274462"/>
              <a:ext cx="3796145" cy="3796145"/>
            </a:xfrm>
            <a:prstGeom prst="chord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-2617221" y="2673275"/>
              <a:ext cx="505150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solidFill>
                    <a:schemeClr val="bg1"/>
                  </a:solidFill>
                </a:rPr>
                <a:t>Performance</a:t>
              </a:r>
            </a:p>
            <a:p>
              <a:r>
                <a:rPr lang="en-US" sz="3200" dirty="0" smtClean="0">
                  <a:solidFill>
                    <a:schemeClr val="bg1"/>
                  </a:solidFill>
                </a:rPr>
                <a:t>Of Local</a:t>
              </a:r>
            </a:p>
            <a:p>
              <a:r>
                <a:rPr lang="en-US" sz="3200" dirty="0" smtClean="0">
                  <a:solidFill>
                    <a:schemeClr val="bg1"/>
                  </a:solidFill>
                </a:rPr>
                <a:t>Municipalities</a:t>
              </a:r>
              <a:endParaRPr lang="en-ZA" sz="3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8869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L 0.28073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1291116" y="207817"/>
            <a:ext cx="2678205" cy="27293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24.8</a:t>
            </a:r>
            <a:r>
              <a:rPr lang="en-US" sz="32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%</a:t>
            </a:r>
            <a:r>
              <a:rPr lang="en-US" sz="2400" dirty="0" smtClean="0"/>
              <a:t> of </a:t>
            </a:r>
            <a:r>
              <a:rPr lang="en-US" dirty="0" smtClean="0"/>
              <a:t>KZN Citizens were </a:t>
            </a:r>
            <a:r>
              <a:rPr lang="en-US" sz="24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Outright S</a:t>
            </a:r>
            <a:r>
              <a:rPr lang="en-US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atisfied </a:t>
            </a:r>
            <a:r>
              <a:rPr lang="en-US" dirty="0" smtClean="0"/>
              <a:t>with performance of local government</a:t>
            </a:r>
            <a:endParaRPr lang="en-ZA" dirty="0"/>
          </a:p>
        </p:txBody>
      </p:sp>
      <p:sp>
        <p:nvSpPr>
          <p:cNvPr id="14" name="Freeform 13"/>
          <p:cNvSpPr/>
          <p:nvPr/>
        </p:nvSpPr>
        <p:spPr>
          <a:xfrm>
            <a:off x="5444836" y="0"/>
            <a:ext cx="3699164" cy="1759527"/>
          </a:xfrm>
          <a:custGeom>
            <a:avLst/>
            <a:gdLst>
              <a:gd name="connsiteX0" fmla="*/ 77408 w 5647766"/>
              <a:gd name="connsiteY0" fmla="*/ 0 h 3283418"/>
              <a:gd name="connsiteX1" fmla="*/ 5570358 w 5647766"/>
              <a:gd name="connsiteY1" fmla="*/ 0 h 3283418"/>
              <a:gd name="connsiteX2" fmla="*/ 5590395 w 5647766"/>
              <a:gd name="connsiteY2" fmla="*/ 73718 h 3283418"/>
              <a:gd name="connsiteX3" fmla="*/ 5647766 w 5647766"/>
              <a:gd name="connsiteY3" fmla="*/ 612085 h 3283418"/>
              <a:gd name="connsiteX4" fmla="*/ 2823883 w 5647766"/>
              <a:gd name="connsiteY4" fmla="*/ 3283418 h 3283418"/>
              <a:gd name="connsiteX5" fmla="*/ 0 w 5647766"/>
              <a:gd name="connsiteY5" fmla="*/ 612085 h 3283418"/>
              <a:gd name="connsiteX6" fmla="*/ 57371 w 5647766"/>
              <a:gd name="connsiteY6" fmla="*/ 73718 h 3283418"/>
              <a:gd name="connsiteX7" fmla="*/ 77408 w 5647766"/>
              <a:gd name="connsiteY7" fmla="*/ 0 h 3283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7766" h="3283418">
                <a:moveTo>
                  <a:pt x="77408" y="0"/>
                </a:moveTo>
                <a:lnTo>
                  <a:pt x="5570358" y="0"/>
                </a:lnTo>
                <a:lnTo>
                  <a:pt x="5590395" y="73718"/>
                </a:lnTo>
                <a:cubicBezTo>
                  <a:pt x="5628011" y="247616"/>
                  <a:pt x="5647766" y="427668"/>
                  <a:pt x="5647766" y="612085"/>
                </a:cubicBezTo>
                <a:cubicBezTo>
                  <a:pt x="5647766" y="2087421"/>
                  <a:pt x="4383471" y="3283418"/>
                  <a:pt x="2823883" y="3283418"/>
                </a:cubicBezTo>
                <a:cubicBezTo>
                  <a:pt x="1264295" y="3283418"/>
                  <a:pt x="0" y="2087421"/>
                  <a:pt x="0" y="612085"/>
                </a:cubicBezTo>
                <a:cubicBezTo>
                  <a:pt x="0" y="427668"/>
                  <a:pt x="19755" y="247616"/>
                  <a:pt x="57371" y="73718"/>
                </a:cubicBezTo>
                <a:lnTo>
                  <a:pt x="77408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Perceptions of Performance of Local Government  </a:t>
            </a:r>
            <a:endParaRPr lang="en-US" sz="2800" dirty="0"/>
          </a:p>
        </p:txBody>
      </p:sp>
      <p:sp>
        <p:nvSpPr>
          <p:cNvPr id="27" name="Rectangle 26"/>
          <p:cNvSpPr/>
          <p:nvPr/>
        </p:nvSpPr>
        <p:spPr>
          <a:xfrm>
            <a:off x="8429145" y="3751876"/>
            <a:ext cx="526473" cy="484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grpSp>
        <p:nvGrpSpPr>
          <p:cNvPr id="30" name="Group 29"/>
          <p:cNvGrpSpPr/>
          <p:nvPr/>
        </p:nvGrpSpPr>
        <p:grpSpPr>
          <a:xfrm>
            <a:off x="-122029" y="2372032"/>
            <a:ext cx="9266029" cy="3086524"/>
            <a:chOff x="-122029" y="2372032"/>
            <a:chExt cx="9266029" cy="3086524"/>
          </a:xfrm>
        </p:grpSpPr>
        <p:grpSp>
          <p:nvGrpSpPr>
            <p:cNvPr id="26" name="Group 25"/>
            <p:cNvGrpSpPr/>
            <p:nvPr/>
          </p:nvGrpSpPr>
          <p:grpSpPr>
            <a:xfrm>
              <a:off x="7424887" y="2372032"/>
              <a:ext cx="1387751" cy="3086524"/>
              <a:chOff x="3142722" y="4480561"/>
              <a:chExt cx="1387751" cy="3086524"/>
            </a:xfrm>
          </p:grpSpPr>
          <p:pic>
            <p:nvPicPr>
              <p:cNvPr id="23" name="Picture 8" descr="http://www.robertherrada.com/images/colorhands.jp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FF000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779" r="31312"/>
              <a:stretch/>
            </p:blipFill>
            <p:spPr bwMode="auto">
              <a:xfrm flipH="1">
                <a:off x="3142722" y="4480561"/>
                <a:ext cx="1387751" cy="30865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2" name="Rectangle 21"/>
              <p:cNvSpPr/>
              <p:nvPr/>
            </p:nvSpPr>
            <p:spPr>
              <a:xfrm>
                <a:off x="4082145" y="5943600"/>
                <a:ext cx="46547" cy="40178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dirty="0"/>
              </a:p>
            </p:txBody>
          </p:sp>
        </p:grpSp>
        <p:pic>
          <p:nvPicPr>
            <p:cNvPr id="5" name="Picture 8" descr="http://www.robertherrada.com/images/colorhands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FF00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0219" y="2668212"/>
              <a:ext cx="2993472" cy="27903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8" descr="http://www.robertherrada.com/images/colorhands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22029" y="2668212"/>
              <a:ext cx="2993472" cy="27903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 descr="http://www.robertherrada.com/images/colorhands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FF00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1311"/>
            <a:stretch/>
          </p:blipFill>
          <p:spPr bwMode="auto">
            <a:xfrm flipH="1">
              <a:off x="5612305" y="2729346"/>
              <a:ext cx="2011139" cy="27292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8" descr="http://www.robertherrada.com/images/colorhands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522"/>
            <a:stretch/>
          </p:blipFill>
          <p:spPr bwMode="auto">
            <a:xfrm>
              <a:off x="8035472" y="2372032"/>
              <a:ext cx="1108528" cy="3086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8" name="Flowchart: Merge 27"/>
          <p:cNvSpPr/>
          <p:nvPr/>
        </p:nvSpPr>
        <p:spPr>
          <a:xfrm rot="10649524">
            <a:off x="7870056" y="4308286"/>
            <a:ext cx="441537" cy="1152609"/>
          </a:xfrm>
          <a:prstGeom prst="flowChartMerg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pic>
        <p:nvPicPr>
          <p:cNvPr id="16" name="Picture 14" descr="http://broomfield.org/images/pages/N2106/blue%20heading%20icons_thumbsup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283" y="-17470"/>
            <a:ext cx="738366" cy="738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7803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1264024" y="5410940"/>
            <a:ext cx="3056645" cy="43180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4" name="TextBox 3"/>
          <p:cNvSpPr txBox="1"/>
          <p:nvPr/>
        </p:nvSpPr>
        <p:spPr>
          <a:xfrm>
            <a:off x="221877" y="1824624"/>
            <a:ext cx="181012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sz="4000" dirty="0">
                <a:solidFill>
                  <a:schemeClr val="tx1"/>
                </a:solidFill>
              </a:rPr>
              <a:t>Around </a:t>
            </a:r>
            <a:endParaRPr lang="en-ZA" sz="40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72683" y="1349147"/>
            <a:ext cx="33849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</a:rPr>
              <a:t>/</a:t>
            </a:r>
            <a:endParaRPr lang="en-ZA" sz="66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1426" y="2298425"/>
            <a:ext cx="178125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dirty="0" smtClean="0"/>
              <a:t>28%</a:t>
            </a:r>
            <a:endParaRPr lang="en-ZA" sz="7200" dirty="0"/>
          </a:p>
        </p:txBody>
      </p:sp>
      <p:sp>
        <p:nvSpPr>
          <p:cNvPr id="8" name="Rectangle 7"/>
          <p:cNvSpPr/>
          <p:nvPr/>
        </p:nvSpPr>
        <p:spPr>
          <a:xfrm>
            <a:off x="1264024" y="3340036"/>
            <a:ext cx="77724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Of citizens who </a:t>
            </a:r>
            <a:r>
              <a:rPr lang="en-US" sz="3200" dirty="0"/>
              <a:t>reported being 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satisfied</a:t>
            </a:r>
            <a:r>
              <a:rPr lang="en-US" sz="3200" dirty="0"/>
              <a:t> with the performance of the provincial government </a:t>
            </a:r>
            <a:r>
              <a:rPr lang="en-US" sz="3200" b="1" i="1" dirty="0"/>
              <a:t>do not feel the same satisfaction </a:t>
            </a:r>
            <a:r>
              <a:rPr lang="en-US" sz="3200" dirty="0"/>
              <a:t>with the performance of their </a:t>
            </a:r>
            <a:r>
              <a:rPr lang="en-US" sz="3200" b="1" dirty="0"/>
              <a:t>local government </a:t>
            </a:r>
            <a:endParaRPr lang="en-ZA" sz="3200" b="1" dirty="0"/>
          </a:p>
        </p:txBody>
      </p:sp>
      <p:pic>
        <p:nvPicPr>
          <p:cNvPr id="18" name="Picture 14" descr="http://broomfield.org/images/pages/N2106/blue%20heading%20icons_thumbsup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524" y="749065"/>
            <a:ext cx="2527534" cy="2527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Oval 19"/>
          <p:cNvSpPr/>
          <p:nvPr/>
        </p:nvSpPr>
        <p:spPr>
          <a:xfrm>
            <a:off x="4320669" y="812502"/>
            <a:ext cx="2393577" cy="2393577"/>
          </a:xfrm>
          <a:prstGeom prst="ellipse">
            <a:avLst/>
          </a:prstGeom>
          <a:solidFill>
            <a:srgbClr val="C00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234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975737" y="505689"/>
            <a:ext cx="4666934" cy="5598749"/>
            <a:chOff x="2486183" y="797789"/>
            <a:chExt cx="4666934" cy="5598749"/>
          </a:xfrm>
        </p:grpSpPr>
        <p:sp>
          <p:nvSpPr>
            <p:cNvPr id="2" name="Rectangle 1"/>
            <p:cNvSpPr/>
            <p:nvPr/>
          </p:nvSpPr>
          <p:spPr>
            <a:xfrm>
              <a:off x="2486183" y="804026"/>
              <a:ext cx="1527017" cy="5592512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090804" y="797789"/>
              <a:ext cx="1497196" cy="5592512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655921" y="797789"/>
              <a:ext cx="1497196" cy="5592512"/>
            </a:xfrm>
            <a:prstGeom prst="rect">
              <a:avLst/>
            </a:prstGeom>
            <a:solidFill>
              <a:schemeClr val="accent6">
                <a:lumMod val="7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</p:grp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6144867"/>
              </p:ext>
            </p:extLst>
          </p:nvPr>
        </p:nvGraphicFramePr>
        <p:xfrm>
          <a:off x="1981820" y="518183"/>
          <a:ext cx="7325838" cy="57138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3"/>
          <p:cNvSpPr/>
          <p:nvPr/>
        </p:nvSpPr>
        <p:spPr>
          <a:xfrm>
            <a:off x="7726524" y="390056"/>
            <a:ext cx="1417476" cy="5731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10" name="Freeform 9"/>
          <p:cNvSpPr/>
          <p:nvPr/>
        </p:nvSpPr>
        <p:spPr>
          <a:xfrm rot="19506916">
            <a:off x="-517812" y="-408726"/>
            <a:ext cx="2682448" cy="1967239"/>
          </a:xfrm>
          <a:custGeom>
            <a:avLst/>
            <a:gdLst>
              <a:gd name="connsiteX0" fmla="*/ 1548106 w 4024446"/>
              <a:gd name="connsiteY0" fmla="*/ 0 h 2930798"/>
              <a:gd name="connsiteX1" fmla="*/ 4024446 w 4024446"/>
              <a:gd name="connsiteY1" fmla="*/ 1726538 h 2930798"/>
              <a:gd name="connsiteX2" fmla="*/ 3926201 w 4024446"/>
              <a:gd name="connsiteY2" fmla="*/ 1879518 h 2930798"/>
              <a:gd name="connsiteX3" fmla="*/ 1836068 w 4024446"/>
              <a:gd name="connsiteY3" fmla="*/ 2930798 h 2930798"/>
              <a:gd name="connsiteX4" fmla="*/ 53725 w 4024446"/>
              <a:gd name="connsiteY4" fmla="*/ 2232410 h 2930798"/>
              <a:gd name="connsiteX5" fmla="*/ 0 w 4024446"/>
              <a:gd name="connsiteY5" fmla="*/ 2176491 h 2930798"/>
              <a:gd name="connsiteX6" fmla="*/ 1517479 w 4024446"/>
              <a:gd name="connsiteY6" fmla="*/ 0 h 2930798"/>
              <a:gd name="connsiteX7" fmla="*/ 1548106 w 4024446"/>
              <a:gd name="connsiteY7" fmla="*/ 0 h 293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24446" h="2930798">
                <a:moveTo>
                  <a:pt x="1548106" y="0"/>
                </a:moveTo>
                <a:lnTo>
                  <a:pt x="4024446" y="1726538"/>
                </a:lnTo>
                <a:lnTo>
                  <a:pt x="3926201" y="1879518"/>
                </a:lnTo>
                <a:cubicBezTo>
                  <a:pt x="3473229" y="2513785"/>
                  <a:pt x="2706129" y="2930798"/>
                  <a:pt x="1836068" y="2930798"/>
                </a:cubicBezTo>
                <a:cubicBezTo>
                  <a:pt x="1140020" y="2930799"/>
                  <a:pt x="509866" y="2663910"/>
                  <a:pt x="53725" y="2232410"/>
                </a:cubicBezTo>
                <a:lnTo>
                  <a:pt x="0" y="2176491"/>
                </a:lnTo>
                <a:lnTo>
                  <a:pt x="1517479" y="0"/>
                </a:lnTo>
                <a:lnTo>
                  <a:pt x="1548106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4400" dirty="0"/>
          </a:p>
        </p:txBody>
      </p:sp>
      <p:sp>
        <p:nvSpPr>
          <p:cNvPr id="11" name="Rectangle 10"/>
          <p:cNvSpPr/>
          <p:nvPr/>
        </p:nvSpPr>
        <p:spPr>
          <a:xfrm>
            <a:off x="-16335" y="151464"/>
            <a:ext cx="149029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ZA" sz="2000" dirty="0" smtClean="0">
                <a:solidFill>
                  <a:schemeClr val="bg1"/>
                </a:solidFill>
              </a:rPr>
              <a:t>Provincial vs Local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Government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Satisfaction Levels</a:t>
            </a:r>
            <a:endParaRPr lang="en-ZA" sz="2000" dirty="0">
              <a:solidFill>
                <a:schemeClr val="bg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6434396" y="3252898"/>
            <a:ext cx="2678205" cy="27293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Average difference between outright satisfaction with provincial and local government performance was</a:t>
            </a:r>
            <a:r>
              <a:rPr lang="en-US" sz="16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8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11</a:t>
            </a:r>
            <a:r>
              <a:rPr lang="en-US" sz="16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percentage points</a:t>
            </a:r>
            <a:endParaRPr lang="en-ZA" sz="8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1055" y="2798053"/>
            <a:ext cx="19768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Outright Satisfaction with performance of provincial government</a:t>
            </a:r>
          </a:p>
          <a:p>
            <a:endParaRPr lang="en-ZA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409945" y="3486720"/>
            <a:ext cx="1687888" cy="86177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Outright Satisfaction with performance of local government</a:t>
            </a:r>
          </a:p>
          <a:p>
            <a:endParaRPr lang="en-ZA" sz="1400" dirty="0"/>
          </a:p>
        </p:txBody>
      </p:sp>
      <p:sp>
        <p:nvSpPr>
          <p:cNvPr id="16" name="Rectangle 15"/>
          <p:cNvSpPr/>
          <p:nvPr/>
        </p:nvSpPr>
        <p:spPr>
          <a:xfrm>
            <a:off x="27913" y="2882823"/>
            <a:ext cx="383142" cy="40332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17" name="Rectangle 16"/>
          <p:cNvSpPr/>
          <p:nvPr/>
        </p:nvSpPr>
        <p:spPr>
          <a:xfrm>
            <a:off x="27913" y="3616802"/>
            <a:ext cx="383142" cy="4033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18" name="TextBox 17"/>
          <p:cNvSpPr txBox="1"/>
          <p:nvPr/>
        </p:nvSpPr>
        <p:spPr>
          <a:xfrm>
            <a:off x="3981039" y="6029233"/>
            <a:ext cx="332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Percentage Outright Satisfaction</a:t>
            </a:r>
            <a:endParaRPr lang="en-ZA" b="1" dirty="0"/>
          </a:p>
        </p:txBody>
      </p:sp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87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729" y="566119"/>
            <a:ext cx="468302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Outright Dissatisfaction is particularly apparent in </a:t>
            </a:r>
            <a:r>
              <a:rPr lang="en-ZA" sz="3600" b="1" smtClean="0"/>
              <a:t>uMkhanyakude</a:t>
            </a:r>
            <a:r>
              <a:rPr lang="en-ZA" sz="3600" b="1" dirty="0"/>
              <a:t>, Zululand</a:t>
            </a:r>
            <a:r>
              <a:rPr lang="en-ZA" sz="3600" dirty="0"/>
              <a:t> and </a:t>
            </a:r>
            <a:r>
              <a:rPr lang="en-ZA" sz="3600" b="1" dirty="0"/>
              <a:t>uThukela </a:t>
            </a:r>
            <a:r>
              <a:rPr lang="en-ZA" sz="3600" b="1" dirty="0" smtClean="0"/>
              <a:t>districts </a:t>
            </a:r>
          </a:p>
        </p:txBody>
      </p:sp>
      <p:sp>
        <p:nvSpPr>
          <p:cNvPr id="1027" name="Rectangle 1026"/>
          <p:cNvSpPr/>
          <p:nvPr/>
        </p:nvSpPr>
        <p:spPr>
          <a:xfrm>
            <a:off x="0" y="566119"/>
            <a:ext cx="6802488" cy="2862322"/>
          </a:xfrm>
          <a:prstGeom prst="rect">
            <a:avLst/>
          </a:prstGeom>
          <a:solidFill>
            <a:schemeClr val="accent3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grpSp>
        <p:nvGrpSpPr>
          <p:cNvPr id="3" name="Group 2"/>
          <p:cNvGrpSpPr/>
          <p:nvPr/>
        </p:nvGrpSpPr>
        <p:grpSpPr>
          <a:xfrm>
            <a:off x="2353243" y="3690505"/>
            <a:ext cx="993831" cy="1141506"/>
            <a:chOff x="2460614" y="4122382"/>
            <a:chExt cx="993831" cy="1141506"/>
          </a:xfrm>
        </p:grpSpPr>
        <p:pic>
          <p:nvPicPr>
            <p:cNvPr id="11" name="Picture 2" descr="https://openclipart.org/image/2400px/svg_to_png/202776/pawn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0614" y="4122382"/>
              <a:ext cx="885618" cy="1141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4" descr="http://broomfield.org/images/pages/N2106/blue%20heading%20icons_thumbsup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631799">
              <a:off x="3098478" y="4899569"/>
              <a:ext cx="355967" cy="3559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Group 1"/>
          <p:cNvGrpSpPr/>
          <p:nvPr/>
        </p:nvGrpSpPr>
        <p:grpSpPr>
          <a:xfrm>
            <a:off x="1172193" y="3690505"/>
            <a:ext cx="965384" cy="1223548"/>
            <a:chOff x="1172193" y="4071505"/>
            <a:chExt cx="965384" cy="1223548"/>
          </a:xfrm>
        </p:grpSpPr>
        <p:pic>
          <p:nvPicPr>
            <p:cNvPr id="8" name="Picture 2" descr="https://openclipart.org/image/2400px/svg_to_png/202776/pawn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2193" y="4071505"/>
              <a:ext cx="885618" cy="1141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14" descr="http://broomfield.org/images/pages/N2106/blue%20heading%20icons_thumbsup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631799">
              <a:off x="1781610" y="4939086"/>
              <a:ext cx="355967" cy="3559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25" name="Group 1024"/>
          <p:cNvGrpSpPr/>
          <p:nvPr/>
        </p:nvGrpSpPr>
        <p:grpSpPr>
          <a:xfrm>
            <a:off x="2353243" y="4953123"/>
            <a:ext cx="923204" cy="1152965"/>
            <a:chOff x="2460614" y="5351034"/>
            <a:chExt cx="923204" cy="1152965"/>
          </a:xfrm>
        </p:grpSpPr>
        <p:pic>
          <p:nvPicPr>
            <p:cNvPr id="9" name="Picture 2" descr="https://openclipart.org/image/2400px/svg_to_png/202776/pawn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0614" y="5351034"/>
              <a:ext cx="885618" cy="1141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16" descr="http://broomfield.org/images/pages/N2106/blue%20heading%20icons_thumbsup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631799">
              <a:off x="3027851" y="6148032"/>
              <a:ext cx="355967" cy="3559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24" name="Group 1023"/>
          <p:cNvGrpSpPr/>
          <p:nvPr/>
        </p:nvGrpSpPr>
        <p:grpSpPr>
          <a:xfrm>
            <a:off x="3562740" y="4964582"/>
            <a:ext cx="995140" cy="1141506"/>
            <a:chOff x="3635330" y="5414331"/>
            <a:chExt cx="995140" cy="1141506"/>
          </a:xfrm>
        </p:grpSpPr>
        <p:pic>
          <p:nvPicPr>
            <p:cNvPr id="10" name="Picture 2" descr="https://openclipart.org/image/2400px/svg_to_png/202776/pawn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5330" y="5414331"/>
              <a:ext cx="885618" cy="1141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15" descr="http://broomfield.org/images/pages/N2106/blue%20heading%20icons_thumbsup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631799">
              <a:off x="4274503" y="6180765"/>
              <a:ext cx="355967" cy="3559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1" name="Group 30"/>
          <p:cNvGrpSpPr/>
          <p:nvPr/>
        </p:nvGrpSpPr>
        <p:grpSpPr>
          <a:xfrm>
            <a:off x="4664024" y="4933341"/>
            <a:ext cx="885618" cy="1172747"/>
            <a:chOff x="4776187" y="5403718"/>
            <a:chExt cx="885618" cy="1172747"/>
          </a:xfrm>
        </p:grpSpPr>
        <p:pic>
          <p:nvPicPr>
            <p:cNvPr id="1026" name="Picture 2" descr="https://openclipart.org/image/2400px/svg_to_png/202776/pawn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76187" y="5403718"/>
              <a:ext cx="885618" cy="1141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17" descr="http://broomfield.org/images/pages/N2106/blue%20heading%20icons_thumbsup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631799">
              <a:off x="5297346" y="6220498"/>
              <a:ext cx="355967" cy="3559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7" name="Group 26"/>
          <p:cNvGrpSpPr/>
          <p:nvPr/>
        </p:nvGrpSpPr>
        <p:grpSpPr>
          <a:xfrm>
            <a:off x="4664024" y="3690505"/>
            <a:ext cx="907425" cy="1141506"/>
            <a:chOff x="4676030" y="4139592"/>
            <a:chExt cx="907425" cy="1141506"/>
          </a:xfrm>
        </p:grpSpPr>
        <p:pic>
          <p:nvPicPr>
            <p:cNvPr id="6" name="Picture 2" descr="https://openclipart.org/image/2400px/svg_to_png/202776/pawn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6030" y="4139592"/>
              <a:ext cx="885618" cy="1141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18" descr="http://broomfield.org/images/pages/N2106/blue%20heading%20icons_thumbsup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631799">
              <a:off x="5227488" y="4872188"/>
              <a:ext cx="355967" cy="3559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Group 25"/>
          <p:cNvGrpSpPr/>
          <p:nvPr/>
        </p:nvGrpSpPr>
        <p:grpSpPr>
          <a:xfrm>
            <a:off x="3562740" y="3690505"/>
            <a:ext cx="885618" cy="1141506"/>
            <a:chOff x="3650975" y="4199936"/>
            <a:chExt cx="885618" cy="1141506"/>
          </a:xfrm>
        </p:grpSpPr>
        <p:pic>
          <p:nvPicPr>
            <p:cNvPr id="12" name="Picture 2" descr="https://openclipart.org/image/2400px/svg_to_png/202776/pawn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0975" y="4199936"/>
              <a:ext cx="885618" cy="1141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19" descr="http://broomfield.org/images/pages/N2106/blue%20heading%20icons_thumbsup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631799">
              <a:off x="4172135" y="4924690"/>
              <a:ext cx="355967" cy="3559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0" name="Group 29"/>
          <p:cNvGrpSpPr/>
          <p:nvPr/>
        </p:nvGrpSpPr>
        <p:grpSpPr>
          <a:xfrm>
            <a:off x="5787115" y="4900063"/>
            <a:ext cx="1015373" cy="1206025"/>
            <a:chOff x="5799030" y="5464521"/>
            <a:chExt cx="1015373" cy="1206025"/>
          </a:xfrm>
        </p:grpSpPr>
        <p:pic>
          <p:nvPicPr>
            <p:cNvPr id="7" name="Picture 2" descr="https://openclipart.org/image/2400px/svg_to_png/202776/pawn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9030" y="5464521"/>
              <a:ext cx="885618" cy="1141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14" descr="http://broomfield.org/images/pages/N2106/blue%20heading%20icons_thumbsup.png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85764" y="6241907"/>
              <a:ext cx="428639" cy="4286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8" name="Group 27"/>
          <p:cNvGrpSpPr/>
          <p:nvPr/>
        </p:nvGrpSpPr>
        <p:grpSpPr>
          <a:xfrm>
            <a:off x="5787115" y="3690505"/>
            <a:ext cx="921424" cy="1184256"/>
            <a:chOff x="5733845" y="4129353"/>
            <a:chExt cx="921424" cy="1184256"/>
          </a:xfrm>
        </p:grpSpPr>
        <p:pic>
          <p:nvPicPr>
            <p:cNvPr id="5" name="Picture 2" descr="https://openclipart.org/image/2400px/svg_to_png/202776/pawn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3845" y="4129353"/>
              <a:ext cx="885618" cy="1141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4" descr="http://broomfield.org/images/pages/N2106/blue%20heading%20icons_thumbsup.png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6630" y="4884970"/>
              <a:ext cx="428639" cy="4286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Group 28"/>
          <p:cNvGrpSpPr/>
          <p:nvPr/>
        </p:nvGrpSpPr>
        <p:grpSpPr>
          <a:xfrm>
            <a:off x="6924206" y="3690505"/>
            <a:ext cx="899808" cy="1160907"/>
            <a:chOff x="6924206" y="4190398"/>
            <a:chExt cx="899808" cy="1160907"/>
          </a:xfrm>
        </p:grpSpPr>
        <p:pic>
          <p:nvPicPr>
            <p:cNvPr id="13" name="Picture 2" descr="https://openclipart.org/image/2400px/svg_to_png/202776/pawn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24206" y="4190398"/>
              <a:ext cx="885618" cy="1141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14" descr="http://broomfield.org/images/pages/N2106/blue%20heading%20icons_thumbsup.png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95375" y="4922666"/>
              <a:ext cx="428639" cy="4286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5" name="Oval 24"/>
          <p:cNvSpPr/>
          <p:nvPr/>
        </p:nvSpPr>
        <p:spPr>
          <a:xfrm>
            <a:off x="4879448" y="474343"/>
            <a:ext cx="2988801" cy="304587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Where nearly </a:t>
            </a:r>
            <a:r>
              <a:rPr lang="en-US" sz="44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7</a:t>
            </a:r>
            <a:r>
              <a:rPr lang="en-US" sz="16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endParaRPr lang="en-US" sz="1600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out </a:t>
            </a:r>
            <a:r>
              <a:rPr lang="en-US" sz="1600" dirty="0">
                <a:solidFill>
                  <a:schemeClr val="bg1"/>
                </a:solidFill>
              </a:rPr>
              <a:t>of every </a:t>
            </a:r>
            <a:r>
              <a:rPr lang="en-US" sz="44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10</a:t>
            </a:r>
            <a:r>
              <a:rPr lang="en-US" sz="16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1600" dirty="0">
                <a:solidFill>
                  <a:schemeClr val="bg1"/>
                </a:solidFill>
              </a:rPr>
              <a:t>respondents reported that they </a:t>
            </a:r>
            <a:r>
              <a:rPr lang="en-US" sz="1600" dirty="0" smtClean="0">
                <a:solidFill>
                  <a:schemeClr val="bg1"/>
                </a:solidFill>
              </a:rPr>
              <a:t>are </a:t>
            </a:r>
            <a:r>
              <a:rPr lang="en-US" sz="1600" b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dissatisfied</a:t>
            </a:r>
            <a:r>
              <a:rPr lang="en-US" sz="1600" dirty="0">
                <a:solidFill>
                  <a:schemeClr val="bg1"/>
                </a:solidFill>
              </a:rPr>
              <a:t> with the overall performance of their local municipality</a:t>
            </a:r>
            <a:r>
              <a:rPr lang="en-US" sz="16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. </a:t>
            </a:r>
          </a:p>
        </p:txBody>
      </p:sp>
      <p:pic>
        <p:nvPicPr>
          <p:cNvPr id="35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3661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5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5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75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39"/>
            <a:ext cx="9144000" cy="5804226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5088239" y="1654885"/>
            <a:ext cx="3625327" cy="3625327"/>
          </a:xfrm>
          <a:prstGeom prst="ellipse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Perceived importance of municipal services and programmes</a:t>
            </a: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47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216075"/>
            <a:ext cx="9144000" cy="1699709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What are the top three priority areas?</a:t>
            </a:r>
            <a:endParaRPr lang="en-US" sz="36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585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pbs.twimg.com/profile_images/1610392352/CoatofArm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98" y="138785"/>
            <a:ext cx="1306763" cy="1298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reeform 4"/>
          <p:cNvSpPr/>
          <p:nvPr/>
        </p:nvSpPr>
        <p:spPr>
          <a:xfrm>
            <a:off x="4704450" y="-40185"/>
            <a:ext cx="4439550" cy="1256341"/>
          </a:xfrm>
          <a:custGeom>
            <a:avLst/>
            <a:gdLst>
              <a:gd name="connsiteX0" fmla="*/ 77408 w 5647766"/>
              <a:gd name="connsiteY0" fmla="*/ 0 h 3283418"/>
              <a:gd name="connsiteX1" fmla="*/ 5570358 w 5647766"/>
              <a:gd name="connsiteY1" fmla="*/ 0 h 3283418"/>
              <a:gd name="connsiteX2" fmla="*/ 5590395 w 5647766"/>
              <a:gd name="connsiteY2" fmla="*/ 73718 h 3283418"/>
              <a:gd name="connsiteX3" fmla="*/ 5647766 w 5647766"/>
              <a:gd name="connsiteY3" fmla="*/ 612085 h 3283418"/>
              <a:gd name="connsiteX4" fmla="*/ 2823883 w 5647766"/>
              <a:gd name="connsiteY4" fmla="*/ 3283418 h 3283418"/>
              <a:gd name="connsiteX5" fmla="*/ 0 w 5647766"/>
              <a:gd name="connsiteY5" fmla="*/ 612085 h 3283418"/>
              <a:gd name="connsiteX6" fmla="*/ 57371 w 5647766"/>
              <a:gd name="connsiteY6" fmla="*/ 73718 h 3283418"/>
              <a:gd name="connsiteX7" fmla="*/ 77408 w 5647766"/>
              <a:gd name="connsiteY7" fmla="*/ 0 h 3283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7766" h="3283418">
                <a:moveTo>
                  <a:pt x="77408" y="0"/>
                </a:moveTo>
                <a:lnTo>
                  <a:pt x="5570358" y="0"/>
                </a:lnTo>
                <a:lnTo>
                  <a:pt x="5590395" y="73718"/>
                </a:lnTo>
                <a:cubicBezTo>
                  <a:pt x="5628011" y="247616"/>
                  <a:pt x="5647766" y="427668"/>
                  <a:pt x="5647766" y="612085"/>
                </a:cubicBezTo>
                <a:cubicBezTo>
                  <a:pt x="5647766" y="2087421"/>
                  <a:pt x="4383471" y="3283418"/>
                  <a:pt x="2823883" y="3283418"/>
                </a:cubicBezTo>
                <a:cubicBezTo>
                  <a:pt x="1264295" y="3283418"/>
                  <a:pt x="0" y="2087421"/>
                  <a:pt x="0" y="612085"/>
                </a:cubicBezTo>
                <a:cubicBezTo>
                  <a:pt x="0" y="427668"/>
                  <a:pt x="19755" y="247616"/>
                  <a:pt x="57371" y="73718"/>
                </a:cubicBezTo>
                <a:lnTo>
                  <a:pt x="77408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7 Strategic Goals of the KZN Provincial </a:t>
            </a:r>
            <a:r>
              <a:rPr lang="en-US" sz="2400" dirty="0"/>
              <a:t>G</a:t>
            </a:r>
            <a:r>
              <a:rPr lang="en-US" sz="2400" dirty="0" smtClean="0"/>
              <a:t>overnment </a:t>
            </a:r>
            <a:endParaRPr lang="en-ZA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6" name="Up Arrow 45"/>
          <p:cNvSpPr/>
          <p:nvPr/>
        </p:nvSpPr>
        <p:spPr>
          <a:xfrm>
            <a:off x="3201753" y="1874570"/>
            <a:ext cx="3292365" cy="4254104"/>
          </a:xfrm>
          <a:prstGeom prst="upArrow">
            <a:avLst>
              <a:gd name="adj1" fmla="val 50000"/>
              <a:gd name="adj2" fmla="val 27374"/>
            </a:avLst>
          </a:prstGeom>
          <a:solidFill>
            <a:srgbClr val="FF0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ZA" sz="135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5715129" y="1334692"/>
            <a:ext cx="2565143" cy="4988719"/>
          </a:xfrm>
          <a:prstGeom prst="roundRect">
            <a:avLst/>
          </a:prstGeom>
          <a:solidFill>
            <a:srgbClr val="006600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Oval 47">
            <a:hlinkClick r:id="rId3" action="ppaction://hlinksldjump"/>
          </p:cNvPr>
          <p:cNvSpPr/>
          <p:nvPr/>
        </p:nvSpPr>
        <p:spPr>
          <a:xfrm>
            <a:off x="6112302" y="3290889"/>
            <a:ext cx="1769608" cy="1579960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30</a:t>
            </a:r>
          </a:p>
        </p:txBody>
      </p:sp>
      <p:sp>
        <p:nvSpPr>
          <p:cNvPr id="49" name="Rounded Rectangle 48"/>
          <p:cNvSpPr/>
          <p:nvPr/>
        </p:nvSpPr>
        <p:spPr bwMode="auto">
          <a:xfrm>
            <a:off x="1453541" y="1334691"/>
            <a:ext cx="2478911" cy="4932759"/>
          </a:xfrm>
          <a:prstGeom prst="roundRect">
            <a:avLst/>
          </a:prstGeom>
          <a:solidFill>
            <a:srgbClr val="006600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Oval 49">
            <a:hlinkClick r:id="rId3" action="ppaction://hlinksldjump"/>
          </p:cNvPr>
          <p:cNvSpPr/>
          <p:nvPr/>
        </p:nvSpPr>
        <p:spPr>
          <a:xfrm>
            <a:off x="1840196" y="3377805"/>
            <a:ext cx="1542487" cy="1531144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7</a:t>
            </a:r>
          </a:p>
        </p:txBody>
      </p:sp>
      <p:sp>
        <p:nvSpPr>
          <p:cNvPr id="51" name="TextBox 2"/>
          <p:cNvSpPr txBox="1">
            <a:spLocks noChangeArrowheads="1"/>
          </p:cNvSpPr>
          <p:nvPr/>
        </p:nvSpPr>
        <p:spPr bwMode="auto">
          <a:xfrm>
            <a:off x="4066394" y="4944666"/>
            <a:ext cx="16906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cs typeface="Arial" charset="0"/>
              </a:rPr>
              <a:t>Vision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cs typeface="Arial" charset="0"/>
              </a:rPr>
              <a:t>2030</a:t>
            </a:r>
          </a:p>
        </p:txBody>
      </p:sp>
      <p:sp>
        <p:nvSpPr>
          <p:cNvPr id="52" name="TextBox 9"/>
          <p:cNvSpPr txBox="1">
            <a:spLocks noChangeArrowheads="1"/>
          </p:cNvSpPr>
          <p:nvPr/>
        </p:nvSpPr>
        <p:spPr bwMode="auto">
          <a:xfrm>
            <a:off x="1730824" y="1541860"/>
            <a:ext cx="176718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itchFamily="34" charset="0"/>
                <a:cs typeface="Arial" charset="0"/>
              </a:rPr>
              <a:t>STRATEGIC 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itchFamily="34" charset="0"/>
                <a:cs typeface="Arial" charset="0"/>
              </a:rPr>
              <a:t>GOALS</a:t>
            </a:r>
          </a:p>
        </p:txBody>
      </p:sp>
      <p:sp>
        <p:nvSpPr>
          <p:cNvPr id="53" name="TextBox 14"/>
          <p:cNvSpPr txBox="1">
            <a:spLocks noChangeArrowheads="1"/>
          </p:cNvSpPr>
          <p:nvPr/>
        </p:nvSpPr>
        <p:spPr bwMode="auto">
          <a:xfrm>
            <a:off x="6560758" y="1551385"/>
            <a:ext cx="11477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itchFamily="34" charset="0"/>
                <a:cs typeface="Arial" charset="0"/>
              </a:rPr>
              <a:t>STRATEGIC 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itchFamily="34" charset="0"/>
                <a:cs typeface="Arial" charset="0"/>
              </a:rPr>
              <a:t>OBJECTIVES</a:t>
            </a:r>
          </a:p>
        </p:txBody>
      </p:sp>
      <p:sp>
        <p:nvSpPr>
          <p:cNvPr id="54" name="TextBox 20"/>
          <p:cNvSpPr txBox="1">
            <a:spLocks noChangeArrowheads="1"/>
          </p:cNvSpPr>
          <p:nvPr/>
        </p:nvSpPr>
        <p:spPr bwMode="auto">
          <a:xfrm>
            <a:off x="3218645" y="1354932"/>
            <a:ext cx="3250431" cy="553998"/>
          </a:xfrm>
          <a:prstGeom prst="rect">
            <a:avLst/>
          </a:prstGeom>
          <a:solidFill>
            <a:srgbClr val="FFFF00"/>
          </a:solidFill>
          <a:ln w="38100">
            <a:solidFill>
              <a:srgbClr val="0033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500" b="1">
                <a:solidFill>
                  <a:prstClr val="black"/>
                </a:solidFill>
                <a:latin typeface="Elephant" pitchFamily="18" charset="0"/>
              </a:rPr>
              <a:t>KZN PGDS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500" b="1">
                <a:solidFill>
                  <a:prstClr val="black"/>
                </a:solidFill>
                <a:latin typeface="Elephant" pitchFamily="18" charset="0"/>
              </a:rPr>
              <a:t>STRATEGIC FRAMEWORK</a:t>
            </a:r>
          </a:p>
        </p:txBody>
      </p:sp>
      <p:sp>
        <p:nvSpPr>
          <p:cNvPr id="55" name="Rectangle 3"/>
          <p:cNvSpPr txBox="1">
            <a:spLocks/>
          </p:cNvSpPr>
          <p:nvPr/>
        </p:nvSpPr>
        <p:spPr bwMode="auto">
          <a:xfrm>
            <a:off x="3992480" y="2249686"/>
            <a:ext cx="1700379" cy="2532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prstClr val="white"/>
              </a:buClr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cs typeface="Arial" charset="0"/>
              </a:rPr>
              <a:t>KwaZulu-Natal will be a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itchFamily="34" charset="0"/>
                <a:cs typeface="Arial" charset="0"/>
              </a:rPr>
              <a:t>prosperous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cs typeface="Arial" charset="0"/>
              </a:rPr>
              <a:t> Province with a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itchFamily="34" charset="0"/>
                <a:cs typeface="Arial" charset="0"/>
              </a:rPr>
              <a:t>healthy, secure and skilled population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cs typeface="Arial" charset="0"/>
              </a:rPr>
              <a:t>, acting as a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itchFamily="34" charset="0"/>
                <a:cs typeface="Arial" charset="0"/>
              </a:rPr>
              <a:t>gateway to Africa and the World</a:t>
            </a:r>
          </a:p>
        </p:txBody>
      </p:sp>
      <p:grpSp>
        <p:nvGrpSpPr>
          <p:cNvPr id="56" name="Group 55"/>
          <p:cNvGrpSpPr>
            <a:grpSpLocks/>
          </p:cNvGrpSpPr>
          <p:nvPr/>
        </p:nvGrpSpPr>
        <p:grpSpPr bwMode="auto">
          <a:xfrm>
            <a:off x="1590751" y="2085975"/>
            <a:ext cx="2208064" cy="547688"/>
            <a:chOff x="287338" y="1130300"/>
            <a:chExt cx="2886075" cy="730250"/>
          </a:xfrm>
        </p:grpSpPr>
        <p:sp>
          <p:nvSpPr>
            <p:cNvPr id="57" name="Rounded Rectangle 56"/>
            <p:cNvSpPr/>
            <p:nvPr/>
          </p:nvSpPr>
          <p:spPr bwMode="auto">
            <a:xfrm>
              <a:off x="287338" y="1130300"/>
              <a:ext cx="2886075" cy="730250"/>
            </a:xfrm>
            <a:prstGeom prst="roundRect">
              <a:avLst/>
            </a:prstGeom>
            <a:solidFill>
              <a:srgbClr val="4F81BD">
                <a:lumMod val="75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JOB CREATION</a:t>
              </a: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381000" y="1238250"/>
              <a:ext cx="230188" cy="257175"/>
            </a:xfrm>
            <a:prstGeom prst="ellips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</a:t>
              </a:r>
            </a:p>
          </p:txBody>
        </p:sp>
      </p:grpSp>
      <p:grpSp>
        <p:nvGrpSpPr>
          <p:cNvPr id="59" name="Group 58"/>
          <p:cNvGrpSpPr>
            <a:grpSpLocks/>
          </p:cNvGrpSpPr>
          <p:nvPr/>
        </p:nvGrpSpPr>
        <p:grpSpPr bwMode="auto">
          <a:xfrm>
            <a:off x="1566925" y="4989910"/>
            <a:ext cx="2209278" cy="556022"/>
            <a:chOff x="255588" y="5002213"/>
            <a:chExt cx="2887662" cy="741362"/>
          </a:xfrm>
        </p:grpSpPr>
        <p:sp>
          <p:nvSpPr>
            <p:cNvPr id="60" name="Rounded Rectangle 59"/>
            <p:cNvSpPr/>
            <p:nvPr/>
          </p:nvSpPr>
          <p:spPr bwMode="auto">
            <a:xfrm>
              <a:off x="255588" y="5002213"/>
              <a:ext cx="2887662" cy="741362"/>
            </a:xfrm>
            <a:prstGeom prst="roundRect">
              <a:avLst/>
            </a:prstGeom>
            <a:solidFill>
              <a:srgbClr val="92D050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200025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GOVERNANCE AND POLICY</a:t>
              </a:r>
            </a:p>
          </p:txBody>
        </p:sp>
        <p:sp>
          <p:nvSpPr>
            <p:cNvPr id="61" name="Oval 60">
              <a:hlinkClick r:id="rId3" action="ppaction://hlinksldjump"/>
            </p:cNvPr>
            <p:cNvSpPr/>
            <p:nvPr/>
          </p:nvSpPr>
          <p:spPr bwMode="auto">
            <a:xfrm>
              <a:off x="346075" y="5067300"/>
              <a:ext cx="230188" cy="257175"/>
            </a:xfrm>
            <a:prstGeom prst="ellips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6</a:t>
              </a:r>
            </a:p>
          </p:txBody>
        </p:sp>
      </p:grpSp>
      <p:grpSp>
        <p:nvGrpSpPr>
          <p:cNvPr id="62" name="Group 61"/>
          <p:cNvGrpSpPr>
            <a:grpSpLocks/>
          </p:cNvGrpSpPr>
          <p:nvPr/>
        </p:nvGrpSpPr>
        <p:grpSpPr bwMode="auto">
          <a:xfrm>
            <a:off x="1569306" y="4439841"/>
            <a:ext cx="2209278" cy="533400"/>
            <a:chOff x="258763" y="4268788"/>
            <a:chExt cx="2887662" cy="711200"/>
          </a:xfrm>
        </p:grpSpPr>
        <p:sp>
          <p:nvSpPr>
            <p:cNvPr id="63" name="Rounded Rectangle 62"/>
            <p:cNvSpPr/>
            <p:nvPr/>
          </p:nvSpPr>
          <p:spPr bwMode="auto">
            <a:xfrm>
              <a:off x="258763" y="4268788"/>
              <a:ext cx="2887662" cy="711200"/>
            </a:xfrm>
            <a:prstGeom prst="roundRect">
              <a:avLst/>
            </a:prstGeom>
            <a:solidFill>
              <a:srgbClr val="F79646">
                <a:lumMod val="75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ENVIRONMENTAL SUSTAINABILITY</a:t>
              </a:r>
            </a:p>
          </p:txBody>
        </p:sp>
        <p:sp>
          <p:nvSpPr>
            <p:cNvPr id="64" name="Oval 63"/>
            <p:cNvSpPr/>
            <p:nvPr/>
          </p:nvSpPr>
          <p:spPr bwMode="auto">
            <a:xfrm>
              <a:off x="360363" y="4387850"/>
              <a:ext cx="231775" cy="257175"/>
            </a:xfrm>
            <a:prstGeom prst="ellips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5</a:t>
              </a:r>
            </a:p>
          </p:txBody>
        </p:sp>
      </p:grpSp>
      <p:grpSp>
        <p:nvGrpSpPr>
          <p:cNvPr id="65" name="Group 64"/>
          <p:cNvGrpSpPr>
            <a:grpSpLocks/>
          </p:cNvGrpSpPr>
          <p:nvPr/>
        </p:nvGrpSpPr>
        <p:grpSpPr bwMode="auto">
          <a:xfrm>
            <a:off x="1557389" y="3842149"/>
            <a:ext cx="2210493" cy="582215"/>
            <a:chOff x="246063" y="3471863"/>
            <a:chExt cx="2889250" cy="776287"/>
          </a:xfrm>
        </p:grpSpPr>
        <p:sp>
          <p:nvSpPr>
            <p:cNvPr id="66" name="Rounded Rectangle 65"/>
            <p:cNvSpPr/>
            <p:nvPr/>
          </p:nvSpPr>
          <p:spPr bwMode="auto">
            <a:xfrm>
              <a:off x="246063" y="3471863"/>
              <a:ext cx="2889250" cy="776287"/>
            </a:xfrm>
            <a:prstGeom prst="roundRect">
              <a:avLst/>
            </a:prstGeom>
            <a:solidFill>
              <a:srgbClr val="8064A2">
                <a:lumMod val="75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STRATEGIC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INFRASTRUCTURE</a:t>
              </a:r>
            </a:p>
          </p:txBody>
        </p:sp>
        <p:sp>
          <p:nvSpPr>
            <p:cNvPr id="67" name="Oval 66"/>
            <p:cNvSpPr/>
            <p:nvPr/>
          </p:nvSpPr>
          <p:spPr bwMode="auto">
            <a:xfrm>
              <a:off x="312738" y="3533775"/>
              <a:ext cx="231775" cy="255588"/>
            </a:xfrm>
            <a:prstGeom prst="ellips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4</a:t>
              </a:r>
            </a:p>
          </p:txBody>
        </p:sp>
      </p:grpSp>
      <p:grpSp>
        <p:nvGrpSpPr>
          <p:cNvPr id="68" name="Group 67"/>
          <p:cNvGrpSpPr>
            <a:grpSpLocks/>
          </p:cNvGrpSpPr>
          <p:nvPr/>
        </p:nvGrpSpPr>
        <p:grpSpPr bwMode="auto">
          <a:xfrm>
            <a:off x="1583607" y="2653905"/>
            <a:ext cx="2208064" cy="583406"/>
            <a:chOff x="277813" y="1887538"/>
            <a:chExt cx="2886075" cy="777875"/>
          </a:xfrm>
        </p:grpSpPr>
        <p:sp>
          <p:nvSpPr>
            <p:cNvPr id="69" name="Rounded Rectangle 68"/>
            <p:cNvSpPr/>
            <p:nvPr/>
          </p:nvSpPr>
          <p:spPr bwMode="auto">
            <a:xfrm>
              <a:off x="277813" y="1887538"/>
              <a:ext cx="2886075" cy="777875"/>
            </a:xfrm>
            <a:prstGeom prst="roundRect">
              <a:avLst/>
            </a:prstGeom>
            <a:solidFill>
              <a:srgbClr val="C0504D">
                <a:lumMod val="75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69056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  </a:t>
              </a:r>
              <a:r>
                <a:rPr kumimoji="0" lang="en-US" sz="1425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HUMAN RESOURCE DEVELOPMENT</a:t>
              </a:r>
            </a:p>
          </p:txBody>
        </p:sp>
        <p:sp>
          <p:nvSpPr>
            <p:cNvPr id="70" name="Oval 69"/>
            <p:cNvSpPr/>
            <p:nvPr/>
          </p:nvSpPr>
          <p:spPr bwMode="auto">
            <a:xfrm>
              <a:off x="371475" y="1971675"/>
              <a:ext cx="230188" cy="257175"/>
            </a:xfrm>
            <a:prstGeom prst="ellips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</a:t>
              </a:r>
            </a:p>
          </p:txBody>
        </p:sp>
      </p:grpSp>
      <p:grpSp>
        <p:nvGrpSpPr>
          <p:cNvPr id="71" name="Group 70"/>
          <p:cNvGrpSpPr>
            <a:grpSpLocks/>
          </p:cNvGrpSpPr>
          <p:nvPr/>
        </p:nvGrpSpPr>
        <p:grpSpPr bwMode="auto">
          <a:xfrm>
            <a:off x="1557400" y="5557838"/>
            <a:ext cx="2209278" cy="582216"/>
            <a:chOff x="242888" y="5759450"/>
            <a:chExt cx="2887662" cy="776288"/>
          </a:xfrm>
        </p:grpSpPr>
        <p:sp>
          <p:nvSpPr>
            <p:cNvPr id="72" name="Rounded Rectangle 71"/>
            <p:cNvSpPr/>
            <p:nvPr/>
          </p:nvSpPr>
          <p:spPr bwMode="auto">
            <a:xfrm>
              <a:off x="242888" y="5759450"/>
              <a:ext cx="2887662" cy="776288"/>
            </a:xfrm>
            <a:prstGeom prst="roundRect">
              <a:avLst/>
            </a:prstGeom>
            <a:solidFill>
              <a:srgbClr val="EEECE1">
                <a:lumMod val="50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SPATIAL EQUITY</a:t>
              </a:r>
            </a:p>
          </p:txBody>
        </p:sp>
        <p:sp>
          <p:nvSpPr>
            <p:cNvPr id="73" name="Oval 72">
              <a:hlinkClick r:id="rId3" action="ppaction://hlinksldjump"/>
            </p:cNvPr>
            <p:cNvSpPr/>
            <p:nvPr/>
          </p:nvSpPr>
          <p:spPr bwMode="auto">
            <a:xfrm>
              <a:off x="346075" y="5840413"/>
              <a:ext cx="230188" cy="257175"/>
            </a:xfrm>
            <a:prstGeom prst="ellips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7</a:t>
              </a:r>
            </a:p>
          </p:txBody>
        </p:sp>
      </p:grpSp>
      <p:grpSp>
        <p:nvGrpSpPr>
          <p:cNvPr id="74" name="Group 73"/>
          <p:cNvGrpSpPr>
            <a:grpSpLocks/>
          </p:cNvGrpSpPr>
          <p:nvPr/>
        </p:nvGrpSpPr>
        <p:grpSpPr bwMode="auto">
          <a:xfrm>
            <a:off x="1558592" y="3270647"/>
            <a:ext cx="2209278" cy="556022"/>
            <a:chOff x="244177" y="2709863"/>
            <a:chExt cx="2887663" cy="741362"/>
          </a:xfrm>
        </p:grpSpPr>
        <p:sp>
          <p:nvSpPr>
            <p:cNvPr id="75" name="Rounded Rectangle 74"/>
            <p:cNvSpPr/>
            <p:nvPr/>
          </p:nvSpPr>
          <p:spPr bwMode="auto">
            <a:xfrm>
              <a:off x="244177" y="2709863"/>
              <a:ext cx="2887663" cy="741362"/>
            </a:xfrm>
            <a:prstGeom prst="roundRect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75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HUMAN &amp;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75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COMMUNITY DEVELOPMENT</a:t>
              </a:r>
            </a:p>
          </p:txBody>
        </p:sp>
        <p:sp>
          <p:nvSpPr>
            <p:cNvPr id="76" name="Oval 75"/>
            <p:cNvSpPr/>
            <p:nvPr/>
          </p:nvSpPr>
          <p:spPr bwMode="auto">
            <a:xfrm>
              <a:off x="345777" y="2781300"/>
              <a:ext cx="230188" cy="255588"/>
            </a:xfrm>
            <a:prstGeom prst="ellipse">
              <a:avLst/>
            </a:prstGeom>
            <a:solidFill>
              <a:sysClr val="windowText" lastClr="000000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3</a:t>
              </a:r>
            </a:p>
          </p:txBody>
        </p:sp>
      </p:grpSp>
      <p:sp>
        <p:nvSpPr>
          <p:cNvPr id="77" name="Rounded Rectangle 76"/>
          <p:cNvSpPr/>
          <p:nvPr/>
        </p:nvSpPr>
        <p:spPr bwMode="auto">
          <a:xfrm>
            <a:off x="5842453" y="2078831"/>
            <a:ext cx="2330734" cy="638175"/>
          </a:xfrm>
          <a:prstGeom prst="round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marL="136922" marR="0" lvl="0" indent="-136922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 	Unleashing the Agricultural Sector </a:t>
            </a:r>
            <a:endParaRPr kumimoji="0" lang="en-US" sz="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36922" marR="0" lvl="0" indent="-136922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2.	 Enhance Industrial Development  through Trade, Investment &amp; Exports</a:t>
            </a:r>
          </a:p>
          <a:p>
            <a:pPr marL="136922" marR="0" lvl="0" indent="-136922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3.	 Expansion of Government-led job creation programmes </a:t>
            </a:r>
          </a:p>
          <a:p>
            <a:pPr marL="136922" marR="0" lvl="0" indent="-136922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4. 	Promoting SMME, Entrepreneurial and Youth Development</a:t>
            </a:r>
          </a:p>
          <a:p>
            <a:pPr marL="136922" marR="0" lvl="0" indent="-136922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5.	 Enhance the Knowledge Economy</a:t>
            </a:r>
          </a:p>
        </p:txBody>
      </p:sp>
      <p:sp>
        <p:nvSpPr>
          <p:cNvPr id="78" name="Rounded Rectangle 77"/>
          <p:cNvSpPr/>
          <p:nvPr/>
        </p:nvSpPr>
        <p:spPr bwMode="auto">
          <a:xfrm>
            <a:off x="5831726" y="2724150"/>
            <a:ext cx="2331949" cy="557213"/>
          </a:xfrm>
          <a:prstGeom prst="roundRect">
            <a:avLst/>
          </a:prstGeom>
          <a:solidFill>
            <a:srgbClr val="C0504D">
              <a:lumMod val="75000"/>
            </a:srgb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marL="136922" marR="0" lvl="0" indent="-136922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675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6. 	Early Childhood Development, Primary and Secondary Education</a:t>
            </a:r>
          </a:p>
          <a:p>
            <a:pPr marL="136922" marR="0" lvl="0" indent="-136922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675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7. 	Skills alignment to Economic Growth</a:t>
            </a:r>
          </a:p>
          <a:p>
            <a:pPr marL="136922" marR="0" lvl="0" indent="-136922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675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8. 	Youth Skills Development &amp; Life-Long Learning</a:t>
            </a:r>
          </a:p>
        </p:txBody>
      </p:sp>
      <p:sp>
        <p:nvSpPr>
          <p:cNvPr id="79" name="Rounded Rectangle 78"/>
          <p:cNvSpPr/>
          <p:nvPr/>
        </p:nvSpPr>
        <p:spPr bwMode="auto">
          <a:xfrm>
            <a:off x="5830525" y="3306367"/>
            <a:ext cx="2333163" cy="611981"/>
          </a:xfrm>
          <a:prstGeom prst="roundRect">
            <a:avLst/>
          </a:prstGeom>
          <a:solidFill>
            <a:srgbClr val="9BBB59">
              <a:lumMod val="75000"/>
            </a:srgb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marL="136922" marR="0" lvl="0" indent="-136922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9. 	Poverty  Alleviation &amp; Social Welfare</a:t>
            </a:r>
          </a:p>
          <a:p>
            <a:pPr marL="136922" marR="0" lvl="0" indent="-136922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10. 	Enhancing Health of Communities and Citizens</a:t>
            </a:r>
          </a:p>
          <a:p>
            <a:pPr marL="136922" marR="0" lvl="0" indent="-136922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11. 	Enhance Sustainable Household Food Security </a:t>
            </a:r>
            <a:endParaRPr kumimoji="0" lang="en-ZA" sz="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136922" marR="0" lvl="0" indent="-136922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12. 	Promote Sustainable  Human Settlements</a:t>
            </a:r>
            <a:endParaRPr kumimoji="0" lang="en-ZA" sz="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136922" marR="0" lvl="0" indent="-136922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13.	Enhance Safety &amp; Security</a:t>
            </a:r>
            <a:r>
              <a:rPr kumimoji="0" lang="en-ZA" sz="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  <a:p>
            <a:pPr marL="136922" marR="0" lvl="0" indent="-136922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14. 	Advance Social Capital</a:t>
            </a:r>
            <a:endParaRPr kumimoji="0" lang="en-ZA" sz="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0" name="Rounded Rectangle 79"/>
          <p:cNvSpPr/>
          <p:nvPr/>
        </p:nvSpPr>
        <p:spPr bwMode="auto">
          <a:xfrm>
            <a:off x="5859087" y="3943351"/>
            <a:ext cx="2334378" cy="573881"/>
          </a:xfrm>
          <a:prstGeom prst="roundRect">
            <a:avLst/>
          </a:prstGeom>
          <a:solidFill>
            <a:srgbClr val="8064A2">
              <a:lumMod val="75000"/>
            </a:srgb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defTabSz="91440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ZA" sz="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36922" marR="0" lvl="0" indent="-136922" defTabSz="91440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15. 	Development of Harbours </a:t>
            </a:r>
            <a:endParaRPr kumimoji="0" lang="en-ZA" sz="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36922" marR="0" lvl="0" indent="-136922" defTabSz="91440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16.	Development of  Ports</a:t>
            </a:r>
          </a:p>
          <a:p>
            <a:pPr marL="136922" marR="0" lvl="0" indent="-136922" defTabSz="91440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17. Development of Road &amp; Rail Networks</a:t>
            </a:r>
          </a:p>
          <a:p>
            <a:pPr marL="136922" marR="0" lvl="0" indent="-136922" defTabSz="91440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18. 	Development of ICT Infrastructure</a:t>
            </a:r>
            <a:endParaRPr kumimoji="0" lang="en-US" sz="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36922" marR="0" lvl="0" indent="-136922" defTabSz="91440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19. 	Improve Water Resource Management &amp; Supply</a:t>
            </a:r>
          </a:p>
          <a:p>
            <a:pPr marL="136922" marR="0" lvl="0" indent="-136922" defTabSz="91440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20. 	Develop Energy  Production and Supply</a:t>
            </a:r>
            <a:endParaRPr kumimoji="0" lang="en-US" sz="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defTabSz="91440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675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en-ZA" sz="675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1" name="Rounded Rectangle 80"/>
          <p:cNvSpPr/>
          <p:nvPr/>
        </p:nvSpPr>
        <p:spPr bwMode="auto">
          <a:xfrm>
            <a:off x="5860288" y="4529137"/>
            <a:ext cx="2333164" cy="510779"/>
          </a:xfrm>
          <a:prstGeom prst="roundRect">
            <a:avLst/>
          </a:prstGeom>
          <a:solidFill>
            <a:srgbClr val="F79646">
              <a:lumMod val="75000"/>
            </a:srgb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marL="136922" marR="0" lvl="0" indent="-136922" defTabSz="91440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675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21.	 Increase Productive Use of Land </a:t>
            </a:r>
          </a:p>
          <a:p>
            <a:pPr marL="136922" marR="0" lvl="0" indent="-136922" defTabSz="91440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675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22. 	Advance Alternative Energy Generation</a:t>
            </a:r>
          </a:p>
          <a:p>
            <a:pPr marL="136922" marR="0" lvl="0" indent="-136922" defTabSz="91440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675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23. 	Manage pressures on Biodiversity</a:t>
            </a:r>
          </a:p>
          <a:p>
            <a:pPr marL="136922" marR="0" lvl="0" indent="-136922" defTabSz="91440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675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24. 	Adaptation to Climate Change  </a:t>
            </a:r>
          </a:p>
        </p:txBody>
      </p:sp>
      <p:sp>
        <p:nvSpPr>
          <p:cNvPr id="82" name="Rounded Rectangle 81"/>
          <p:cNvSpPr/>
          <p:nvPr/>
        </p:nvSpPr>
        <p:spPr bwMode="auto">
          <a:xfrm>
            <a:off x="5846001" y="5051822"/>
            <a:ext cx="2333164" cy="532209"/>
          </a:xfrm>
          <a:prstGeom prst="roundRect">
            <a:avLst/>
          </a:prstGeom>
          <a:solidFill>
            <a:srgbClr val="92D050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marL="136922" marR="0" lvl="0" indent="-136922" defTabSz="91440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675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25.	 Strengthen Policy and Strategy Co-ordination &amp; IGR</a:t>
            </a:r>
          </a:p>
          <a:p>
            <a:pPr marL="136922" marR="0" lvl="0" indent="-136922" defTabSz="91440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675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26.	 Building Government Capacity </a:t>
            </a:r>
          </a:p>
          <a:p>
            <a:pPr marL="136922" marR="0" lvl="0" indent="-136922" defTabSz="91440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675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27.	 Eradicating Fraud &amp; Corruption</a:t>
            </a:r>
          </a:p>
          <a:p>
            <a:pPr marL="136922" marR="0" lvl="0" indent="-136922" defTabSz="91440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675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28.	 Promote Participative, Facilitative  &amp; Accountable Governance  </a:t>
            </a:r>
          </a:p>
        </p:txBody>
      </p:sp>
      <p:sp>
        <p:nvSpPr>
          <p:cNvPr id="83" name="Rounded Rectangle 82"/>
          <p:cNvSpPr/>
          <p:nvPr/>
        </p:nvSpPr>
        <p:spPr bwMode="auto">
          <a:xfrm>
            <a:off x="5867432" y="5584033"/>
            <a:ext cx="2333164" cy="392906"/>
          </a:xfrm>
          <a:prstGeom prst="roundRect">
            <a:avLst/>
          </a:prstGeom>
          <a:solidFill>
            <a:srgbClr val="EEECE1">
              <a:lumMod val="50000"/>
            </a:srgb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marL="136922" marR="0" lvl="0" indent="-136922" defTabSz="91440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675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29. 	Actively Promoting Spatial Concentration </a:t>
            </a:r>
          </a:p>
          <a:p>
            <a:pPr marL="136922" marR="0" lvl="0" indent="-136922" defTabSz="91440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675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30.	 Facilitate Integrated Land Management &amp; Spatial Planning </a:t>
            </a:r>
          </a:p>
        </p:txBody>
      </p:sp>
      <p:pic>
        <p:nvPicPr>
          <p:cNvPr id="8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716" y="1268081"/>
            <a:ext cx="1355445" cy="355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6196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5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0" grpId="0" animBg="1"/>
      <p:bldP spid="51" grpId="0"/>
      <p:bldP spid="52" grpId="0"/>
      <p:bldP spid="53" grpId="0"/>
      <p:bldP spid="54" grpId="0" animBg="1"/>
      <p:bldP spid="55" grpId="0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 descr="https://image.freepik.com/free-icon/constructor-with-hat-and-a-gear_318-61932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853" y="2312444"/>
            <a:ext cx="1170344" cy="1170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https://image.freepik.com/free-icon/constructor-with-hat-and-a-gear_318-61932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5279" y="4091937"/>
            <a:ext cx="1170344" cy="1170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https://image.freepik.com/free-icon/constructor-with-hat-and-a-gear_318-61932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21" y="2921593"/>
            <a:ext cx="1170344" cy="1170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https://image.freepik.com/free-icon/constructor-with-hat-and-a-gear_318-61932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0197" y="1241162"/>
            <a:ext cx="1170344" cy="1170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https://image.freepik.com/free-icon/constructor-with-hat-and-a-gear_318-61932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574" y="963256"/>
            <a:ext cx="1170344" cy="1170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4" descr="https://image.freepik.com/free-icon/constructor-with-hat-and-a-gear_318-61932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13" y="3141287"/>
            <a:ext cx="1170344" cy="1170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799310" y="147060"/>
            <a:ext cx="42089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Job creation </a:t>
            </a:r>
            <a:endParaRPr lang="en-ZA" sz="4000" dirty="0"/>
          </a:p>
        </p:txBody>
      </p:sp>
      <p:sp>
        <p:nvSpPr>
          <p:cNvPr id="11" name="TextBox 10"/>
          <p:cNvSpPr txBox="1"/>
          <p:nvPr/>
        </p:nvSpPr>
        <p:spPr>
          <a:xfrm>
            <a:off x="4595967" y="817679"/>
            <a:ext cx="420893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r</a:t>
            </a:r>
            <a:r>
              <a:rPr lang="en-US" sz="4000" dirty="0" smtClean="0"/>
              <a:t>anked</a:t>
            </a:r>
            <a:r>
              <a:rPr lang="en-US" sz="4000" b="1" dirty="0" smtClean="0"/>
              <a:t> </a:t>
            </a:r>
          </a:p>
          <a:p>
            <a:endParaRPr lang="en-US" sz="4000" b="1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sz="7200" b="1" dirty="0" smtClean="0">
                <a:solidFill>
                  <a:schemeClr val="accent6">
                    <a:lumMod val="75000"/>
                  </a:schemeClr>
                </a:solidFill>
              </a:rPr>
              <a:t>priority</a:t>
            </a:r>
            <a:r>
              <a:rPr lang="en-US" sz="4000" b="1" dirty="0" smtClean="0"/>
              <a:t> </a:t>
            </a:r>
            <a:r>
              <a:rPr lang="en-US" sz="4000" dirty="0" smtClean="0"/>
              <a:t>by more than 50% of</a:t>
            </a:r>
          </a:p>
          <a:p>
            <a:r>
              <a:rPr lang="en-US" sz="4000" dirty="0" smtClean="0"/>
              <a:t>KZN Citizens</a:t>
            </a:r>
            <a:endParaRPr lang="en-ZA" sz="4000" dirty="0"/>
          </a:p>
        </p:txBody>
      </p:sp>
      <p:sp>
        <p:nvSpPr>
          <p:cNvPr id="12" name="TextBox 11"/>
          <p:cNvSpPr txBox="1"/>
          <p:nvPr/>
        </p:nvSpPr>
        <p:spPr>
          <a:xfrm>
            <a:off x="4674732" y="4207519"/>
            <a:ext cx="42089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#</a:t>
            </a:r>
            <a:r>
              <a:rPr lang="en-US" sz="3600" dirty="0" smtClean="0"/>
              <a:t>2 and #3 concern </a:t>
            </a:r>
            <a:r>
              <a:rPr lang="en-US" sz="3600" b="1" dirty="0" smtClean="0">
                <a:solidFill>
                  <a:srgbClr val="548235"/>
                </a:solidFill>
              </a:rPr>
              <a:t>provision of housing</a:t>
            </a:r>
            <a:endParaRPr lang="en-ZA" sz="4000" b="1" dirty="0">
              <a:solidFill>
                <a:srgbClr val="548235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/>
          <a:srcRect l="40970" t="30564" r="43551" b="44079"/>
          <a:stretch/>
        </p:blipFill>
        <p:spPr>
          <a:xfrm>
            <a:off x="7338054" y="5257241"/>
            <a:ext cx="903643" cy="73152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/>
          <a:srcRect l="40970" t="30564" r="43551" b="44079"/>
          <a:stretch/>
        </p:blipFill>
        <p:spPr>
          <a:xfrm>
            <a:off x="6166254" y="5623001"/>
            <a:ext cx="903643" cy="73152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/>
          <a:srcRect l="40970" t="30564" r="43551" b="44079"/>
          <a:stretch/>
        </p:blipFill>
        <p:spPr>
          <a:xfrm>
            <a:off x="6886233" y="6053307"/>
            <a:ext cx="903643" cy="73152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2821" y="1029892"/>
            <a:ext cx="2225233" cy="1920406"/>
          </a:xfrm>
          <a:prstGeom prst="rect">
            <a:avLst/>
          </a:prstGeom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1940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6" presetClass="emph" presetSubtype="0" decel="3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 rot="19506916">
            <a:off x="-517812" y="-408726"/>
            <a:ext cx="2682448" cy="1967239"/>
          </a:xfrm>
          <a:custGeom>
            <a:avLst/>
            <a:gdLst>
              <a:gd name="connsiteX0" fmla="*/ 1548106 w 4024446"/>
              <a:gd name="connsiteY0" fmla="*/ 0 h 2930798"/>
              <a:gd name="connsiteX1" fmla="*/ 4024446 w 4024446"/>
              <a:gd name="connsiteY1" fmla="*/ 1726538 h 2930798"/>
              <a:gd name="connsiteX2" fmla="*/ 3926201 w 4024446"/>
              <a:gd name="connsiteY2" fmla="*/ 1879518 h 2930798"/>
              <a:gd name="connsiteX3" fmla="*/ 1836068 w 4024446"/>
              <a:gd name="connsiteY3" fmla="*/ 2930798 h 2930798"/>
              <a:gd name="connsiteX4" fmla="*/ 53725 w 4024446"/>
              <a:gd name="connsiteY4" fmla="*/ 2232410 h 2930798"/>
              <a:gd name="connsiteX5" fmla="*/ 0 w 4024446"/>
              <a:gd name="connsiteY5" fmla="*/ 2176491 h 2930798"/>
              <a:gd name="connsiteX6" fmla="*/ 1517479 w 4024446"/>
              <a:gd name="connsiteY6" fmla="*/ 0 h 2930798"/>
              <a:gd name="connsiteX7" fmla="*/ 1548106 w 4024446"/>
              <a:gd name="connsiteY7" fmla="*/ 0 h 293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24446" h="2930798">
                <a:moveTo>
                  <a:pt x="1548106" y="0"/>
                </a:moveTo>
                <a:lnTo>
                  <a:pt x="4024446" y="1726538"/>
                </a:lnTo>
                <a:lnTo>
                  <a:pt x="3926201" y="1879518"/>
                </a:lnTo>
                <a:cubicBezTo>
                  <a:pt x="3473229" y="2513785"/>
                  <a:pt x="2706129" y="2930798"/>
                  <a:pt x="1836068" y="2930798"/>
                </a:cubicBezTo>
                <a:cubicBezTo>
                  <a:pt x="1140020" y="2930799"/>
                  <a:pt x="509866" y="2663910"/>
                  <a:pt x="53725" y="2232410"/>
                </a:cubicBezTo>
                <a:lnTo>
                  <a:pt x="0" y="2176491"/>
                </a:lnTo>
                <a:lnTo>
                  <a:pt x="1517479" y="0"/>
                </a:lnTo>
                <a:lnTo>
                  <a:pt x="1548106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4400" dirty="0"/>
          </a:p>
        </p:txBody>
      </p:sp>
      <p:sp>
        <p:nvSpPr>
          <p:cNvPr id="5" name="Rectangle 4"/>
          <p:cNvSpPr/>
          <p:nvPr/>
        </p:nvSpPr>
        <p:spPr>
          <a:xfrm>
            <a:off x="-16336" y="151464"/>
            <a:ext cx="178395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ZA" sz="2400" dirty="0" smtClean="0">
                <a:solidFill>
                  <a:schemeClr val="bg1"/>
                </a:solidFill>
              </a:rPr>
              <a:t>KZN Citizens </a:t>
            </a:r>
          </a:p>
          <a:p>
            <a:r>
              <a:rPr lang="en-ZA" sz="2400" dirty="0" smtClean="0">
                <a:solidFill>
                  <a:schemeClr val="bg1"/>
                </a:solidFill>
              </a:rPr>
              <a:t>Priority </a:t>
            </a:r>
          </a:p>
          <a:p>
            <a:r>
              <a:rPr lang="en-ZA" sz="2400" dirty="0" smtClean="0">
                <a:solidFill>
                  <a:schemeClr val="bg1"/>
                </a:solidFill>
              </a:rPr>
              <a:t>Areas</a:t>
            </a:r>
            <a:endParaRPr lang="en-ZA" sz="24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1670207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1" algn="ctr">
              <a:spcBef>
                <a:spcPts val="0"/>
              </a:spcBef>
              <a:spcAft>
                <a:spcPts val="0"/>
              </a:spcAft>
            </a:pPr>
            <a:r>
              <a:rPr lang="en-GB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Parallels between government priority areas and those of its citizens</a:t>
            </a:r>
            <a:endParaRPr lang="en-ZA" sz="36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737" y="3018622"/>
            <a:ext cx="7050796" cy="2521178"/>
          </a:xfrm>
          <a:prstGeom prst="rect">
            <a:avLst/>
          </a:prstGeom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557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3" name="Group 4102"/>
          <p:cNvGrpSpPr/>
          <p:nvPr/>
        </p:nvGrpSpPr>
        <p:grpSpPr>
          <a:xfrm>
            <a:off x="0" y="2124185"/>
            <a:ext cx="9069070" cy="863955"/>
            <a:chOff x="0" y="2124185"/>
            <a:chExt cx="9069070" cy="863955"/>
          </a:xfrm>
        </p:grpSpPr>
        <p:sp>
          <p:nvSpPr>
            <p:cNvPr id="4" name="Rectangle 3"/>
            <p:cNvSpPr/>
            <p:nvPr/>
          </p:nvSpPr>
          <p:spPr>
            <a:xfrm>
              <a:off x="1095411" y="2604340"/>
              <a:ext cx="7973659" cy="14640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095411" y="2489414"/>
              <a:ext cx="2307106" cy="379439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#1      Job Creation</a:t>
              </a:r>
              <a:endParaRPr lang="en-ZA" sz="1400" dirty="0"/>
            </a:p>
          </p:txBody>
        </p:sp>
        <p:pic>
          <p:nvPicPr>
            <p:cNvPr id="9" name="Picture 14" descr="https://image.freepik.com/free-icon/constructor-with-hat-and-a-gear_318-61932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4395" y="2124185"/>
              <a:ext cx="376453" cy="376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0" y="2399298"/>
              <a:ext cx="935921" cy="52322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>
                  <a:solidFill>
                    <a:schemeClr val="accent3">
                      <a:lumMod val="75000"/>
                    </a:schemeClr>
                  </a:solidFill>
                </a:rPr>
                <a:t>Black African</a:t>
              </a:r>
              <a:endParaRPr lang="en-ZA" sz="14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239634" y="2385712"/>
              <a:ext cx="602428" cy="602428"/>
            </a:xfrm>
            <a:prstGeom prst="ellipse">
              <a:avLst/>
            </a:prstGeom>
            <a:gradFill>
              <a:gsLst>
                <a:gs pos="0">
                  <a:schemeClr val="bg2">
                    <a:lumMod val="2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</a:gra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#1</a:t>
              </a:r>
              <a:endParaRPr lang="en-ZA" dirty="0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4292301" y="2489414"/>
              <a:ext cx="1791636" cy="379439"/>
            </a:xfrm>
            <a:prstGeom prst="rect">
              <a:avLst/>
            </a:prstGeom>
            <a:solidFill>
              <a:srgbClr val="D121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1400" dirty="0" smtClean="0"/>
                <a:t>Provision Housing</a:t>
              </a:r>
              <a:endParaRPr lang="en-ZA" sz="1400" dirty="0"/>
            </a:p>
          </p:txBody>
        </p:sp>
        <p:sp>
          <p:nvSpPr>
            <p:cNvPr id="38" name="Oval 37"/>
            <p:cNvSpPr/>
            <p:nvPr/>
          </p:nvSpPr>
          <p:spPr>
            <a:xfrm>
              <a:off x="3921054" y="2385712"/>
              <a:ext cx="602428" cy="602428"/>
            </a:xfrm>
            <a:prstGeom prst="ellipse">
              <a:avLst/>
            </a:prstGeom>
            <a:gradFill>
              <a:gsLst>
                <a:gs pos="0">
                  <a:schemeClr val="bg2">
                    <a:lumMod val="2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</a:gra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#2</a:t>
              </a:r>
              <a:endParaRPr lang="en-ZA" dirty="0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755801" y="2489414"/>
              <a:ext cx="2009555" cy="379439"/>
            </a:xfrm>
            <a:prstGeom prst="rect">
              <a:avLst/>
            </a:prstGeom>
            <a:solidFill>
              <a:srgbClr val="D121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1400" dirty="0" smtClean="0"/>
                <a:t>Provision Housing</a:t>
              </a:r>
              <a:endParaRPr lang="en-ZA" sz="1400" dirty="0"/>
            </a:p>
          </p:txBody>
        </p:sp>
        <p:sp>
          <p:nvSpPr>
            <p:cNvPr id="40" name="Oval 39"/>
            <p:cNvSpPr/>
            <p:nvPr/>
          </p:nvSpPr>
          <p:spPr>
            <a:xfrm>
              <a:off x="6602474" y="2385712"/>
              <a:ext cx="602428" cy="602428"/>
            </a:xfrm>
            <a:prstGeom prst="ellipse">
              <a:avLst/>
            </a:prstGeom>
            <a:gradFill>
              <a:gsLst>
                <a:gs pos="0">
                  <a:schemeClr val="bg2">
                    <a:lumMod val="2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</a:gra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#3</a:t>
              </a:r>
            </a:p>
          </p:txBody>
        </p:sp>
      </p:grpSp>
      <p:grpSp>
        <p:nvGrpSpPr>
          <p:cNvPr id="4104" name="Group 4103"/>
          <p:cNvGrpSpPr/>
          <p:nvPr/>
        </p:nvGrpSpPr>
        <p:grpSpPr>
          <a:xfrm>
            <a:off x="0" y="3011366"/>
            <a:ext cx="9069070" cy="876338"/>
            <a:chOff x="0" y="3011366"/>
            <a:chExt cx="9069070" cy="876338"/>
          </a:xfrm>
        </p:grpSpPr>
        <p:sp>
          <p:nvSpPr>
            <p:cNvPr id="41" name="Rectangle 40"/>
            <p:cNvSpPr/>
            <p:nvPr/>
          </p:nvSpPr>
          <p:spPr>
            <a:xfrm>
              <a:off x="1095411" y="3503904"/>
              <a:ext cx="7973659" cy="14640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pic>
          <p:nvPicPr>
            <p:cNvPr id="68" name="Picture 14" descr="https://image.freepik.com/free-icon/constructor-with-hat-and-a-gear_318-61932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0973" y="3011366"/>
              <a:ext cx="376453" cy="376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Rectangle 41"/>
            <p:cNvSpPr/>
            <p:nvPr/>
          </p:nvSpPr>
          <p:spPr>
            <a:xfrm>
              <a:off x="1095411" y="3388978"/>
              <a:ext cx="2307106" cy="379439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#1      Job Creation</a:t>
              </a:r>
              <a:endParaRPr lang="en-ZA" sz="1400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0" y="3321284"/>
              <a:ext cx="935921" cy="307777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>
                  <a:solidFill>
                    <a:schemeClr val="accent3">
                      <a:lumMod val="75000"/>
                    </a:schemeClr>
                  </a:solidFill>
                </a:rPr>
                <a:t>Coloured</a:t>
              </a:r>
              <a:endParaRPr lang="en-ZA" sz="14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4" name="Oval 43"/>
            <p:cNvSpPr/>
            <p:nvPr/>
          </p:nvSpPr>
          <p:spPr>
            <a:xfrm>
              <a:off x="1239634" y="3285276"/>
              <a:ext cx="602428" cy="602428"/>
            </a:xfrm>
            <a:prstGeom prst="ellipse">
              <a:avLst/>
            </a:prstGeom>
            <a:gradFill>
              <a:gsLst>
                <a:gs pos="0">
                  <a:schemeClr val="bg2">
                    <a:lumMod val="2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</a:gra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#1</a:t>
              </a: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4195481" y="3388978"/>
              <a:ext cx="1888455" cy="37943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1400" dirty="0" smtClean="0"/>
                <a:t>Education </a:t>
              </a:r>
              <a:r>
                <a:rPr lang="en-US" sz="1400" dirty="0"/>
                <a:t>&amp; skills </a:t>
              </a:r>
              <a:r>
                <a:rPr lang="en-US" sz="1400" dirty="0" smtClean="0"/>
                <a:t>Development</a:t>
              </a:r>
              <a:endParaRPr lang="en-ZA" sz="1400" dirty="0"/>
            </a:p>
          </p:txBody>
        </p:sp>
        <p:sp>
          <p:nvSpPr>
            <p:cNvPr id="46" name="Oval 45"/>
            <p:cNvSpPr/>
            <p:nvPr/>
          </p:nvSpPr>
          <p:spPr>
            <a:xfrm>
              <a:off x="3921054" y="3285276"/>
              <a:ext cx="602428" cy="602428"/>
            </a:xfrm>
            <a:prstGeom prst="ellipse">
              <a:avLst/>
            </a:prstGeom>
            <a:gradFill>
              <a:gsLst>
                <a:gs pos="0">
                  <a:schemeClr val="bg2">
                    <a:lumMod val="2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</a:gra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#2</a:t>
              </a: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755801" y="3388978"/>
              <a:ext cx="2009556" cy="379439"/>
            </a:xfrm>
            <a:prstGeom prst="rect">
              <a:avLst/>
            </a:prstGeom>
            <a:solidFill>
              <a:srgbClr val="5482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1400" dirty="0" smtClean="0"/>
                <a:t>Poverty </a:t>
              </a:r>
              <a:r>
                <a:rPr lang="en-US" sz="1400" dirty="0"/>
                <a:t>eradication</a:t>
              </a:r>
              <a:endParaRPr lang="en-ZA" sz="1400" dirty="0"/>
            </a:p>
          </p:txBody>
        </p:sp>
        <p:sp>
          <p:nvSpPr>
            <p:cNvPr id="48" name="Oval 47"/>
            <p:cNvSpPr/>
            <p:nvPr/>
          </p:nvSpPr>
          <p:spPr>
            <a:xfrm>
              <a:off x="6602474" y="3285276"/>
              <a:ext cx="602428" cy="602428"/>
            </a:xfrm>
            <a:prstGeom prst="ellipse">
              <a:avLst/>
            </a:prstGeom>
            <a:gradFill>
              <a:gsLst>
                <a:gs pos="0">
                  <a:schemeClr val="bg2">
                    <a:lumMod val="2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</a:gra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#3</a:t>
              </a:r>
            </a:p>
          </p:txBody>
        </p:sp>
      </p:grpSp>
      <p:grpSp>
        <p:nvGrpSpPr>
          <p:cNvPr id="4105" name="Group 4104"/>
          <p:cNvGrpSpPr/>
          <p:nvPr/>
        </p:nvGrpSpPr>
        <p:grpSpPr>
          <a:xfrm>
            <a:off x="0" y="3916408"/>
            <a:ext cx="9069070" cy="870860"/>
            <a:chOff x="0" y="3916408"/>
            <a:chExt cx="9069070" cy="870860"/>
          </a:xfrm>
        </p:grpSpPr>
        <p:pic>
          <p:nvPicPr>
            <p:cNvPr id="81" name="Picture 14" descr="https://image.freepik.com/free-icon/constructor-with-hat-and-a-gear_318-61932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2008" y="3916408"/>
              <a:ext cx="376453" cy="376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Rectangle 48"/>
            <p:cNvSpPr/>
            <p:nvPr/>
          </p:nvSpPr>
          <p:spPr>
            <a:xfrm>
              <a:off x="1095411" y="4403468"/>
              <a:ext cx="7973659" cy="14640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1095411" y="4288542"/>
              <a:ext cx="2307106" cy="379439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#1      Job Creation</a:t>
              </a:r>
              <a:endParaRPr lang="en-ZA" sz="1400" dirty="0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0" y="4198426"/>
              <a:ext cx="935921" cy="52322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>
                  <a:solidFill>
                    <a:schemeClr val="accent3">
                      <a:lumMod val="75000"/>
                    </a:schemeClr>
                  </a:solidFill>
                </a:rPr>
                <a:t>Indian/</a:t>
              </a:r>
            </a:p>
            <a:p>
              <a:r>
                <a:rPr lang="en-US" sz="1400" b="1" dirty="0" smtClean="0">
                  <a:solidFill>
                    <a:schemeClr val="accent3">
                      <a:lumMod val="75000"/>
                    </a:schemeClr>
                  </a:solidFill>
                </a:rPr>
                <a:t>Asian</a:t>
              </a:r>
              <a:endParaRPr lang="en-ZA" sz="14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52" name="Oval 51"/>
            <p:cNvSpPr/>
            <p:nvPr/>
          </p:nvSpPr>
          <p:spPr>
            <a:xfrm>
              <a:off x="1239634" y="4184840"/>
              <a:ext cx="602428" cy="602428"/>
            </a:xfrm>
            <a:prstGeom prst="ellipse">
              <a:avLst/>
            </a:prstGeom>
            <a:gradFill>
              <a:gsLst>
                <a:gs pos="0">
                  <a:schemeClr val="bg2">
                    <a:lumMod val="2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</a:gra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#1</a:t>
              </a: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195481" y="4288542"/>
              <a:ext cx="1888456" cy="379439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1400" dirty="0"/>
                <a:t>Crime prevention</a:t>
              </a:r>
              <a:endParaRPr lang="en-ZA" sz="1400" dirty="0"/>
            </a:p>
          </p:txBody>
        </p:sp>
        <p:sp>
          <p:nvSpPr>
            <p:cNvPr id="54" name="Oval 53"/>
            <p:cNvSpPr/>
            <p:nvPr/>
          </p:nvSpPr>
          <p:spPr>
            <a:xfrm>
              <a:off x="3921054" y="4184840"/>
              <a:ext cx="602428" cy="602428"/>
            </a:xfrm>
            <a:prstGeom prst="ellipse">
              <a:avLst/>
            </a:prstGeom>
            <a:gradFill>
              <a:gsLst>
                <a:gs pos="0">
                  <a:schemeClr val="bg2">
                    <a:lumMod val="2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</a:gra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#2</a:t>
              </a: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6863379" y="4288542"/>
              <a:ext cx="1901978" cy="37943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1400" dirty="0" smtClean="0"/>
                <a:t>Fighting </a:t>
              </a:r>
              <a:r>
                <a:rPr lang="en-US" sz="1400" dirty="0"/>
                <a:t>corruption</a:t>
              </a:r>
            </a:p>
          </p:txBody>
        </p:sp>
        <p:sp>
          <p:nvSpPr>
            <p:cNvPr id="56" name="Oval 55"/>
            <p:cNvSpPr/>
            <p:nvPr/>
          </p:nvSpPr>
          <p:spPr>
            <a:xfrm>
              <a:off x="6602474" y="4184840"/>
              <a:ext cx="602428" cy="602428"/>
            </a:xfrm>
            <a:prstGeom prst="ellipse">
              <a:avLst/>
            </a:prstGeom>
            <a:gradFill>
              <a:gsLst>
                <a:gs pos="0">
                  <a:schemeClr val="bg2">
                    <a:lumMod val="2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</a:gra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#3</a:t>
              </a:r>
            </a:p>
          </p:txBody>
        </p:sp>
      </p:grpSp>
      <p:grpSp>
        <p:nvGrpSpPr>
          <p:cNvPr id="4106" name="Group 4105"/>
          <p:cNvGrpSpPr/>
          <p:nvPr/>
        </p:nvGrpSpPr>
        <p:grpSpPr>
          <a:xfrm>
            <a:off x="0" y="4821450"/>
            <a:ext cx="9069070" cy="865382"/>
            <a:chOff x="0" y="4821450"/>
            <a:chExt cx="9069070" cy="865382"/>
          </a:xfrm>
        </p:grpSpPr>
        <p:sp>
          <p:nvSpPr>
            <p:cNvPr id="57" name="Rectangle 56"/>
            <p:cNvSpPr/>
            <p:nvPr/>
          </p:nvSpPr>
          <p:spPr>
            <a:xfrm>
              <a:off x="1095411" y="5303032"/>
              <a:ext cx="7973659" cy="14640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pic>
          <p:nvPicPr>
            <p:cNvPr id="82" name="Picture 14" descr="https://image.freepik.com/free-icon/constructor-with-hat-and-a-gear_318-61932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3043" y="4821450"/>
              <a:ext cx="376453" cy="376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Rectangle 57"/>
            <p:cNvSpPr/>
            <p:nvPr/>
          </p:nvSpPr>
          <p:spPr>
            <a:xfrm>
              <a:off x="1095411" y="5188106"/>
              <a:ext cx="2307106" cy="379439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#1      Job Creation</a:t>
              </a:r>
              <a:endParaRPr lang="en-ZA" sz="1400" dirty="0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0" y="5097990"/>
              <a:ext cx="935921" cy="307777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>
                  <a:solidFill>
                    <a:schemeClr val="accent3">
                      <a:lumMod val="75000"/>
                    </a:schemeClr>
                  </a:solidFill>
                </a:rPr>
                <a:t>White</a:t>
              </a:r>
              <a:endParaRPr lang="en-ZA" sz="14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0" name="Oval 59"/>
            <p:cNvSpPr/>
            <p:nvPr/>
          </p:nvSpPr>
          <p:spPr>
            <a:xfrm>
              <a:off x="1239634" y="5084404"/>
              <a:ext cx="602428" cy="602428"/>
            </a:xfrm>
            <a:prstGeom prst="ellipse">
              <a:avLst/>
            </a:prstGeom>
            <a:gradFill>
              <a:gsLst>
                <a:gs pos="0">
                  <a:schemeClr val="bg2">
                    <a:lumMod val="2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</a:gra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#1</a:t>
              </a: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4195481" y="5188106"/>
              <a:ext cx="1888456" cy="379439"/>
            </a:xfrm>
            <a:prstGeom prst="rect">
              <a:avLst/>
            </a:prstGeom>
            <a:solidFill>
              <a:srgbClr val="5482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1400" dirty="0" smtClean="0"/>
                <a:t>Poverty </a:t>
              </a:r>
              <a:r>
                <a:rPr lang="en-US" sz="1400" dirty="0"/>
                <a:t>eradication</a:t>
              </a:r>
              <a:endParaRPr lang="en-ZA" sz="1400" dirty="0"/>
            </a:p>
          </p:txBody>
        </p:sp>
        <p:sp>
          <p:nvSpPr>
            <p:cNvPr id="62" name="Oval 61"/>
            <p:cNvSpPr/>
            <p:nvPr/>
          </p:nvSpPr>
          <p:spPr>
            <a:xfrm>
              <a:off x="3921054" y="5084404"/>
              <a:ext cx="602428" cy="602428"/>
            </a:xfrm>
            <a:prstGeom prst="ellipse">
              <a:avLst/>
            </a:prstGeom>
            <a:gradFill>
              <a:gsLst>
                <a:gs pos="0">
                  <a:schemeClr val="bg2">
                    <a:lumMod val="2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</a:gra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#2</a:t>
              </a: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6863379" y="5188106"/>
              <a:ext cx="1901978" cy="37943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1400" dirty="0"/>
                <a:t>Fighting </a:t>
              </a:r>
              <a:r>
                <a:rPr lang="en-US" sz="1400" dirty="0" smtClean="0"/>
                <a:t>corruption</a:t>
              </a:r>
              <a:endParaRPr lang="en-ZA" sz="1400" dirty="0"/>
            </a:p>
          </p:txBody>
        </p:sp>
        <p:sp>
          <p:nvSpPr>
            <p:cNvPr id="64" name="Oval 63"/>
            <p:cNvSpPr/>
            <p:nvPr/>
          </p:nvSpPr>
          <p:spPr>
            <a:xfrm>
              <a:off x="6602474" y="5084404"/>
              <a:ext cx="602428" cy="602428"/>
            </a:xfrm>
            <a:prstGeom prst="ellipse">
              <a:avLst/>
            </a:prstGeom>
            <a:gradFill>
              <a:gsLst>
                <a:gs pos="0">
                  <a:schemeClr val="bg2">
                    <a:lumMod val="2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</a:gra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#3</a:t>
              </a:r>
            </a:p>
          </p:txBody>
        </p:sp>
      </p:grpSp>
      <p:sp>
        <p:nvSpPr>
          <p:cNvPr id="67" name="Freeform 66"/>
          <p:cNvSpPr/>
          <p:nvPr/>
        </p:nvSpPr>
        <p:spPr>
          <a:xfrm rot="19506916">
            <a:off x="-517812" y="-408726"/>
            <a:ext cx="2682448" cy="1967239"/>
          </a:xfrm>
          <a:custGeom>
            <a:avLst/>
            <a:gdLst>
              <a:gd name="connsiteX0" fmla="*/ 1548106 w 4024446"/>
              <a:gd name="connsiteY0" fmla="*/ 0 h 2930798"/>
              <a:gd name="connsiteX1" fmla="*/ 4024446 w 4024446"/>
              <a:gd name="connsiteY1" fmla="*/ 1726538 h 2930798"/>
              <a:gd name="connsiteX2" fmla="*/ 3926201 w 4024446"/>
              <a:gd name="connsiteY2" fmla="*/ 1879518 h 2930798"/>
              <a:gd name="connsiteX3" fmla="*/ 1836068 w 4024446"/>
              <a:gd name="connsiteY3" fmla="*/ 2930798 h 2930798"/>
              <a:gd name="connsiteX4" fmla="*/ 53725 w 4024446"/>
              <a:gd name="connsiteY4" fmla="*/ 2232410 h 2930798"/>
              <a:gd name="connsiteX5" fmla="*/ 0 w 4024446"/>
              <a:gd name="connsiteY5" fmla="*/ 2176491 h 2930798"/>
              <a:gd name="connsiteX6" fmla="*/ 1517479 w 4024446"/>
              <a:gd name="connsiteY6" fmla="*/ 0 h 2930798"/>
              <a:gd name="connsiteX7" fmla="*/ 1548106 w 4024446"/>
              <a:gd name="connsiteY7" fmla="*/ 0 h 293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24446" h="2930798">
                <a:moveTo>
                  <a:pt x="1548106" y="0"/>
                </a:moveTo>
                <a:lnTo>
                  <a:pt x="4024446" y="1726538"/>
                </a:lnTo>
                <a:lnTo>
                  <a:pt x="3926201" y="1879518"/>
                </a:lnTo>
                <a:cubicBezTo>
                  <a:pt x="3473229" y="2513785"/>
                  <a:pt x="2706129" y="2930798"/>
                  <a:pt x="1836068" y="2930798"/>
                </a:cubicBezTo>
                <a:cubicBezTo>
                  <a:pt x="1140020" y="2930799"/>
                  <a:pt x="509866" y="2663910"/>
                  <a:pt x="53725" y="2232410"/>
                </a:cubicBezTo>
                <a:lnTo>
                  <a:pt x="0" y="2176491"/>
                </a:lnTo>
                <a:lnTo>
                  <a:pt x="1517479" y="0"/>
                </a:lnTo>
                <a:lnTo>
                  <a:pt x="1548106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4400" dirty="0"/>
          </a:p>
        </p:txBody>
      </p:sp>
      <p:sp>
        <p:nvSpPr>
          <p:cNvPr id="4097" name="Rectangle 4096"/>
          <p:cNvSpPr/>
          <p:nvPr/>
        </p:nvSpPr>
        <p:spPr>
          <a:xfrm>
            <a:off x="0" y="-76396"/>
            <a:ext cx="163242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ZA" sz="2000" dirty="0" smtClean="0">
                <a:solidFill>
                  <a:schemeClr val="bg1"/>
                </a:solidFill>
              </a:rPr>
              <a:t>KZN Citizens Priority </a:t>
            </a:r>
          </a:p>
          <a:p>
            <a:r>
              <a:rPr lang="en-ZA" sz="2000" dirty="0" smtClean="0">
                <a:solidFill>
                  <a:schemeClr val="bg1"/>
                </a:solidFill>
              </a:rPr>
              <a:t>Areas by population group</a:t>
            </a:r>
            <a:endParaRPr lang="en-ZA" sz="2000" dirty="0">
              <a:solidFill>
                <a:schemeClr val="bg1"/>
              </a:solidFill>
            </a:endParaRPr>
          </a:p>
        </p:txBody>
      </p:sp>
      <p:grpSp>
        <p:nvGrpSpPr>
          <p:cNvPr id="4107" name="Group 4106"/>
          <p:cNvGrpSpPr/>
          <p:nvPr/>
        </p:nvGrpSpPr>
        <p:grpSpPr>
          <a:xfrm>
            <a:off x="4788798" y="0"/>
            <a:ext cx="2781787" cy="2054852"/>
            <a:chOff x="4788798" y="0"/>
            <a:chExt cx="2781787" cy="2054852"/>
          </a:xfrm>
        </p:grpSpPr>
        <p:sp>
          <p:nvSpPr>
            <p:cNvPr id="4101" name="Oval Callout 4100"/>
            <p:cNvSpPr/>
            <p:nvPr/>
          </p:nvSpPr>
          <p:spPr>
            <a:xfrm>
              <a:off x="4788798" y="0"/>
              <a:ext cx="1265187" cy="1034141"/>
            </a:xfrm>
            <a:prstGeom prst="wedgeEllipseCallout">
              <a:avLst/>
            </a:prstGeom>
            <a:gradFill>
              <a:gsLst>
                <a:gs pos="0">
                  <a:schemeClr val="bg2">
                    <a:lumMod val="2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dirty="0" smtClean="0"/>
                <a:t>!</a:t>
              </a:r>
              <a:endParaRPr lang="en-ZA" sz="6000" dirty="0"/>
            </a:p>
          </p:txBody>
        </p:sp>
        <p:sp>
          <p:nvSpPr>
            <p:cNvPr id="78" name="Oval 77"/>
            <p:cNvSpPr/>
            <p:nvPr/>
          </p:nvSpPr>
          <p:spPr>
            <a:xfrm>
              <a:off x="5574506" y="174918"/>
              <a:ext cx="1996079" cy="187993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For All Population Groups </a:t>
              </a:r>
              <a:r>
                <a:rPr lang="en-US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Job Creation </a:t>
              </a:r>
              <a:r>
                <a:rPr lang="en-US" dirty="0"/>
                <a:t>is the Main Priority</a:t>
              </a:r>
            </a:p>
          </p:txBody>
        </p:sp>
      </p:grpSp>
      <p:pic>
        <p:nvPicPr>
          <p:cNvPr id="6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582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1" y="4185595"/>
            <a:ext cx="2663190" cy="56928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7" name="Rounded Rectangle 6"/>
          <p:cNvSpPr/>
          <p:nvPr/>
        </p:nvSpPr>
        <p:spPr>
          <a:xfrm>
            <a:off x="1154430" y="3460377"/>
            <a:ext cx="7612380" cy="6858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5" name="Rounded Rectangle 4"/>
          <p:cNvSpPr/>
          <p:nvPr/>
        </p:nvSpPr>
        <p:spPr>
          <a:xfrm>
            <a:off x="3603812" y="1492624"/>
            <a:ext cx="5378823" cy="6858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4" name="Rectangle 3"/>
          <p:cNvSpPr/>
          <p:nvPr/>
        </p:nvSpPr>
        <p:spPr>
          <a:xfrm>
            <a:off x="0" y="767406"/>
            <a:ext cx="9144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smtClean="0"/>
              <a:t>Generally </a:t>
            </a:r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</a:rPr>
              <a:t>low income households generally think </a:t>
            </a:r>
            <a:r>
              <a:rPr lang="en-US" sz="4400" b="1" dirty="0" smtClean="0">
                <a:solidFill>
                  <a:schemeClr val="accent6">
                    <a:lumMod val="50000"/>
                  </a:schemeClr>
                </a:solidFill>
              </a:rPr>
              <a:t>“provision of housing”</a:t>
            </a:r>
          </a:p>
          <a:p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</a:rPr>
              <a:t>Is the 2</a:t>
            </a:r>
            <a:r>
              <a:rPr lang="en-US" sz="4400" b="1" baseline="30000" dirty="0" smtClean="0">
                <a:solidFill>
                  <a:schemeClr val="accent2">
                    <a:lumMod val="75000"/>
                  </a:schemeClr>
                </a:solidFill>
              </a:rPr>
              <a:t>nd</a:t>
            </a:r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</a:rPr>
              <a:t>  most important priority </a:t>
            </a:r>
            <a:r>
              <a:rPr lang="en-US" sz="4400" b="1" dirty="0" smtClean="0"/>
              <a:t>while those on the wealthier end </a:t>
            </a:r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</a:rPr>
              <a:t>rank "crime</a:t>
            </a:r>
            <a:r>
              <a:rPr lang="en-US" sz="4400" b="1" dirty="0" smtClean="0">
                <a:solidFill>
                  <a:schemeClr val="accent1">
                    <a:lumMod val="75000"/>
                  </a:schemeClr>
                </a:solidFill>
              </a:rPr>
              <a:t> prevention” </a:t>
            </a:r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</a:rPr>
              <a:t>and </a:t>
            </a:r>
            <a:r>
              <a:rPr lang="en-US" sz="4400" b="1" dirty="0" smtClean="0">
                <a:solidFill>
                  <a:schemeClr val="accent1">
                    <a:lumMod val="75000"/>
                  </a:schemeClr>
                </a:solidFill>
              </a:rPr>
              <a:t>“fighting corruption”</a:t>
            </a:r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</a:rPr>
              <a:t> as more important</a:t>
            </a:r>
            <a:endParaRPr lang="en-ZA" sz="4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40970" t="30564" r="43551" b="44079"/>
          <a:stretch/>
        </p:blipFill>
        <p:spPr>
          <a:xfrm rot="788923">
            <a:off x="8007634" y="860598"/>
            <a:ext cx="903643" cy="731520"/>
          </a:xfrm>
          <a:prstGeom prst="rect">
            <a:avLst/>
          </a:prstGeom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5200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2019301" y="4522246"/>
            <a:ext cx="5359400" cy="6858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2" name="Rectangle 1"/>
          <p:cNvSpPr/>
          <p:nvPr/>
        </p:nvSpPr>
        <p:spPr>
          <a:xfrm>
            <a:off x="0" y="1118795"/>
            <a:ext cx="9144000" cy="1699709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4" name="Rectangle 3"/>
          <p:cNvSpPr/>
          <p:nvPr/>
        </p:nvSpPr>
        <p:spPr>
          <a:xfrm>
            <a:off x="-158750" y="1249905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1" algn="ctr">
              <a:spcBef>
                <a:spcPts val="0"/>
              </a:spcBef>
              <a:spcAft>
                <a:spcPts val="0"/>
              </a:spcAft>
            </a:pPr>
            <a:r>
              <a:rPr lang="en-GB" sz="3600" b="1" dirty="0" smtClean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Link Between Priority Areas And Rates Of Satisfaction</a:t>
            </a:r>
          </a:p>
          <a:p>
            <a:pPr marR="0" lvl="1" algn="ctr">
              <a:spcBef>
                <a:spcPts val="0"/>
              </a:spcBef>
              <a:spcAft>
                <a:spcPts val="0"/>
              </a:spcAft>
            </a:pPr>
            <a:endParaRPr lang="en-GB" sz="3600" b="1" dirty="0" smtClean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R="0" lvl="1" algn="ctr">
              <a:spcBef>
                <a:spcPts val="0"/>
              </a:spcBef>
              <a:spcAft>
                <a:spcPts val="0"/>
              </a:spcAft>
            </a:pPr>
            <a:endParaRPr lang="en-GB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R="0" lvl="1" algn="ctr">
              <a:spcBef>
                <a:spcPts val="0"/>
              </a:spcBef>
              <a:spcAft>
                <a:spcPts val="0"/>
              </a:spcAft>
            </a:pPr>
            <a:r>
              <a:rPr lang="en-GB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M</a:t>
            </a:r>
            <a:r>
              <a:rPr lang="en-GB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unicipalities which rated </a:t>
            </a:r>
            <a:r>
              <a:rPr lang="en-GB" sz="36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basic service delivery</a:t>
            </a:r>
            <a:r>
              <a:rPr lang="en-GB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as a high priority, often also showed </a:t>
            </a:r>
            <a:r>
              <a:rPr lang="en-GB" sz="3600" b="1" dirty="0" smtClean="0">
                <a:solidFill>
                  <a:srgbClr val="C55A1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high rates of dissatisfaction</a:t>
            </a:r>
            <a:endParaRPr lang="en-ZA" sz="3600" b="1" dirty="0">
              <a:solidFill>
                <a:srgbClr val="C55A1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314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 rot="19506916">
            <a:off x="-517812" y="-408726"/>
            <a:ext cx="2682448" cy="1967239"/>
          </a:xfrm>
          <a:custGeom>
            <a:avLst/>
            <a:gdLst>
              <a:gd name="connsiteX0" fmla="*/ 1548106 w 4024446"/>
              <a:gd name="connsiteY0" fmla="*/ 0 h 2930798"/>
              <a:gd name="connsiteX1" fmla="*/ 4024446 w 4024446"/>
              <a:gd name="connsiteY1" fmla="*/ 1726538 h 2930798"/>
              <a:gd name="connsiteX2" fmla="*/ 3926201 w 4024446"/>
              <a:gd name="connsiteY2" fmla="*/ 1879518 h 2930798"/>
              <a:gd name="connsiteX3" fmla="*/ 1836068 w 4024446"/>
              <a:gd name="connsiteY3" fmla="*/ 2930798 h 2930798"/>
              <a:gd name="connsiteX4" fmla="*/ 53725 w 4024446"/>
              <a:gd name="connsiteY4" fmla="*/ 2232410 h 2930798"/>
              <a:gd name="connsiteX5" fmla="*/ 0 w 4024446"/>
              <a:gd name="connsiteY5" fmla="*/ 2176491 h 2930798"/>
              <a:gd name="connsiteX6" fmla="*/ 1517479 w 4024446"/>
              <a:gd name="connsiteY6" fmla="*/ 0 h 2930798"/>
              <a:gd name="connsiteX7" fmla="*/ 1548106 w 4024446"/>
              <a:gd name="connsiteY7" fmla="*/ 0 h 293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24446" h="2930798">
                <a:moveTo>
                  <a:pt x="1548106" y="0"/>
                </a:moveTo>
                <a:lnTo>
                  <a:pt x="4024446" y="1726538"/>
                </a:lnTo>
                <a:lnTo>
                  <a:pt x="3926201" y="1879518"/>
                </a:lnTo>
                <a:cubicBezTo>
                  <a:pt x="3473229" y="2513785"/>
                  <a:pt x="2706129" y="2930798"/>
                  <a:pt x="1836068" y="2930798"/>
                </a:cubicBezTo>
                <a:cubicBezTo>
                  <a:pt x="1140020" y="2930799"/>
                  <a:pt x="509866" y="2663910"/>
                  <a:pt x="53725" y="2232410"/>
                </a:cubicBezTo>
                <a:lnTo>
                  <a:pt x="0" y="2176491"/>
                </a:lnTo>
                <a:lnTo>
                  <a:pt x="1517479" y="0"/>
                </a:lnTo>
                <a:lnTo>
                  <a:pt x="1548106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4400" dirty="0"/>
          </a:p>
        </p:txBody>
      </p:sp>
      <p:sp>
        <p:nvSpPr>
          <p:cNvPr id="5" name="Rectangle 4"/>
          <p:cNvSpPr/>
          <p:nvPr/>
        </p:nvSpPr>
        <p:spPr>
          <a:xfrm>
            <a:off x="0" y="151463"/>
            <a:ext cx="178395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ZA" sz="2400" dirty="0" smtClean="0">
                <a:solidFill>
                  <a:schemeClr val="bg1"/>
                </a:solidFill>
              </a:rPr>
              <a:t>KZN Citizens </a:t>
            </a:r>
          </a:p>
          <a:p>
            <a:r>
              <a:rPr lang="en-ZA" sz="2400" dirty="0" smtClean="0">
                <a:solidFill>
                  <a:schemeClr val="bg1"/>
                </a:solidFill>
              </a:rPr>
              <a:t>Priority </a:t>
            </a:r>
          </a:p>
          <a:p>
            <a:r>
              <a:rPr lang="en-ZA" sz="2400" dirty="0" smtClean="0">
                <a:solidFill>
                  <a:schemeClr val="bg1"/>
                </a:solidFill>
              </a:rPr>
              <a:t>Areas</a:t>
            </a:r>
            <a:endParaRPr lang="en-ZA" sz="2400" dirty="0">
              <a:solidFill>
                <a:schemeClr val="bg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446720" y="3896428"/>
            <a:ext cx="3463104" cy="2754351"/>
            <a:chOff x="4788798" y="0"/>
            <a:chExt cx="2781787" cy="2054852"/>
          </a:xfrm>
        </p:grpSpPr>
        <p:sp>
          <p:nvSpPr>
            <p:cNvPr id="7" name="Oval Callout 6"/>
            <p:cNvSpPr/>
            <p:nvPr/>
          </p:nvSpPr>
          <p:spPr>
            <a:xfrm>
              <a:off x="4788798" y="0"/>
              <a:ext cx="1265187" cy="1034141"/>
            </a:xfrm>
            <a:prstGeom prst="wedgeEllipseCallout">
              <a:avLst/>
            </a:prstGeom>
            <a:gradFill>
              <a:gsLst>
                <a:gs pos="0">
                  <a:schemeClr val="bg2">
                    <a:lumMod val="2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dirty="0" smtClean="0"/>
                <a:t>!</a:t>
              </a:r>
              <a:endParaRPr lang="en-ZA" sz="6000" dirty="0"/>
            </a:p>
          </p:txBody>
        </p:sp>
        <p:sp>
          <p:nvSpPr>
            <p:cNvPr id="8" name="Oval 7"/>
            <p:cNvSpPr/>
            <p:nvPr/>
          </p:nvSpPr>
          <p:spPr>
            <a:xfrm>
              <a:off x="5574506" y="174918"/>
              <a:ext cx="1996079" cy="187993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Most areas which had the highest   </a:t>
              </a:r>
              <a:r>
                <a:rPr lang="en-US" sz="1600" b="1" dirty="0" smtClean="0">
                  <a:solidFill>
                    <a:schemeClr val="accent4">
                      <a:lumMod val="40000"/>
                      <a:lumOff val="60000"/>
                    </a:schemeClr>
                  </a:solidFill>
                </a:rPr>
                <a:t>very dissatisfied </a:t>
              </a:r>
              <a:r>
                <a:rPr lang="en-US" sz="1600" dirty="0" smtClean="0"/>
                <a:t>rating also had </a:t>
              </a:r>
              <a:r>
                <a:rPr lang="en-US" sz="1600" b="1" dirty="0" smtClean="0">
                  <a:solidFill>
                    <a:schemeClr val="accent4">
                      <a:lumMod val="40000"/>
                      <a:lumOff val="60000"/>
                    </a:schemeClr>
                  </a:solidFill>
                </a:rPr>
                <a:t>provision of basic services </a:t>
              </a:r>
              <a:r>
                <a:rPr lang="en-US" sz="1600" dirty="0" smtClean="0"/>
                <a:t>in their </a:t>
              </a:r>
              <a:r>
                <a:rPr lang="en-US" sz="1600" b="1" dirty="0" smtClean="0">
                  <a:solidFill>
                    <a:schemeClr val="accent4">
                      <a:lumMod val="40000"/>
                      <a:lumOff val="60000"/>
                    </a:schemeClr>
                  </a:solidFill>
                </a:rPr>
                <a:t>priority list</a:t>
              </a:r>
              <a:endParaRPr lang="en-US" sz="1600" b="1" dirty="0">
                <a:solidFill>
                  <a:schemeClr val="accent4">
                    <a:lumMod val="40000"/>
                    <a:lumOff val="60000"/>
                  </a:schemeClr>
                </a:solidFill>
              </a:endParaRPr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1628"/>
            <a:ext cx="9144000" cy="555594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E97157">
                  <a:alpha val="95294"/>
                </a:srgbClr>
              </a:clrFrom>
              <a:clrTo>
                <a:srgbClr val="E97157">
                  <a:alpha val="0"/>
                </a:srgbClr>
              </a:clrTo>
            </a:clrChange>
          </a:blip>
          <a:srcRect l="4447" t="1" b="-2831"/>
          <a:stretch/>
        </p:blipFill>
        <p:spPr>
          <a:xfrm>
            <a:off x="97014" y="1825745"/>
            <a:ext cx="458924" cy="421137"/>
          </a:xfrm>
          <a:prstGeom prst="ellipse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55938" y="1759791"/>
            <a:ext cx="1424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Basic Services as a Priority</a:t>
            </a:r>
            <a:endParaRPr lang="en-ZA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2560700"/>
            <a:ext cx="22550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Rating of </a:t>
            </a:r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</a:rPr>
              <a:t>Very dissatisfied </a:t>
            </a:r>
            <a:r>
              <a:rPr lang="en-US" sz="1400" dirty="0" smtClean="0"/>
              <a:t>with  overall performance of Provincial Government</a:t>
            </a:r>
            <a:endParaRPr lang="en-ZA" sz="1400" dirty="0"/>
          </a:p>
        </p:txBody>
      </p:sp>
      <p:grpSp>
        <p:nvGrpSpPr>
          <p:cNvPr id="2" name="Group 1"/>
          <p:cNvGrpSpPr/>
          <p:nvPr/>
        </p:nvGrpSpPr>
        <p:grpSpPr>
          <a:xfrm>
            <a:off x="69330" y="3005097"/>
            <a:ext cx="2116362" cy="2497436"/>
            <a:chOff x="203042" y="3755678"/>
            <a:chExt cx="2116362" cy="2497436"/>
          </a:xfrm>
        </p:grpSpPr>
        <p:sp>
          <p:nvSpPr>
            <p:cNvPr id="12" name="Rounded Rectangle 11"/>
            <p:cNvSpPr/>
            <p:nvPr/>
          </p:nvSpPr>
          <p:spPr>
            <a:xfrm>
              <a:off x="203042" y="4005214"/>
              <a:ext cx="1667435" cy="1911606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58720" y="5864826"/>
              <a:ext cx="357809" cy="388288"/>
            </a:xfrm>
            <a:prstGeom prst="rect">
              <a:avLst/>
            </a:prstGeom>
            <a:solidFill>
              <a:srgbClr val="7F27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29143" y="4068513"/>
              <a:ext cx="15902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 </a:t>
              </a:r>
              <a:r>
                <a:rPr lang="en-US" dirty="0"/>
                <a:t>0</a:t>
              </a:r>
              <a:r>
                <a:rPr lang="en-US" dirty="0" smtClean="0"/>
                <a:t> –      10%</a:t>
              </a:r>
              <a:endParaRPr lang="en-ZA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29142" y="4508265"/>
              <a:ext cx="15902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10.01– 20.0%</a:t>
              </a:r>
              <a:endParaRPr lang="en-ZA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29140" y="4990004"/>
              <a:ext cx="15902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20.01 – 30.0%</a:t>
              </a:r>
              <a:endParaRPr lang="en-ZA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29140" y="5429756"/>
              <a:ext cx="15902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30.01 – 40.0%</a:t>
              </a:r>
              <a:endParaRPr lang="en-ZA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29140" y="5883514"/>
              <a:ext cx="15902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40.01 – 41.1%</a:t>
              </a:r>
              <a:endParaRPr lang="en-ZA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03042" y="3755678"/>
              <a:ext cx="194613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400"/>
              </a:lvl1pPr>
            </a:lstStyle>
            <a:p>
              <a:endParaRPr lang="en-ZA" dirty="0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244512" y="4056078"/>
              <a:ext cx="357809" cy="388288"/>
            </a:xfrm>
            <a:prstGeom prst="rect">
              <a:avLst/>
            </a:prstGeom>
            <a:solidFill>
              <a:srgbClr val="FFF5F0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248064" y="4508265"/>
              <a:ext cx="357809" cy="388288"/>
            </a:xfrm>
            <a:prstGeom prst="rect">
              <a:avLst/>
            </a:prstGeom>
            <a:solidFill>
              <a:srgbClr val="FCBD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51616" y="4960452"/>
              <a:ext cx="357809" cy="388288"/>
            </a:xfrm>
            <a:prstGeom prst="rect">
              <a:avLst/>
            </a:prstGeom>
            <a:solidFill>
              <a:srgbClr val="FA6F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255168" y="5412639"/>
              <a:ext cx="357809" cy="388288"/>
            </a:xfrm>
            <a:prstGeom prst="rect">
              <a:avLst/>
            </a:prstGeom>
            <a:solidFill>
              <a:srgbClr val="D320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985084" y="1217582"/>
            <a:ext cx="6360098" cy="4127867"/>
            <a:chOff x="1985084" y="1217582"/>
            <a:chExt cx="6360098" cy="4127867"/>
          </a:xfrm>
        </p:grpSpPr>
        <p:sp>
          <p:nvSpPr>
            <p:cNvPr id="10" name="TextBox 9"/>
            <p:cNvSpPr txBox="1"/>
            <p:nvPr/>
          </p:nvSpPr>
          <p:spPr>
            <a:xfrm>
              <a:off x="6481942" y="2791532"/>
              <a:ext cx="907813" cy="27699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txBody>
            <a:bodyPr wrap="none">
              <a:spAutoFit/>
            </a:bodyPr>
            <a:lstStyle>
              <a:defPPr>
                <a:defRPr lang="en-US"/>
              </a:defPPr>
              <a:lvl1pPr>
                <a:defRPr sz="1200" b="1"/>
              </a:lvl1pPr>
            </a:lstStyle>
            <a:p>
              <a:r>
                <a:rPr lang="en-US" dirty="0" err="1"/>
                <a:t>Mtubatuba</a:t>
              </a:r>
              <a:endParaRPr lang="en-ZA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924729" y="1217582"/>
              <a:ext cx="1420453" cy="27699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txBody>
            <a:bodyPr wrap="none">
              <a:spAutoFit/>
            </a:bodyPr>
            <a:lstStyle/>
            <a:p>
              <a:r>
                <a:rPr lang="en-ZA" sz="1200" b="1" dirty="0" err="1"/>
                <a:t>Umhlabuyalingana</a:t>
              </a:r>
              <a:r>
                <a:rPr lang="en-ZA" sz="1200" b="1" dirty="0"/>
                <a:t> 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545626" y="1388907"/>
              <a:ext cx="538930" cy="27699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txBody>
            <a:bodyPr wrap="none">
              <a:spAutoFit/>
            </a:bodyPr>
            <a:lstStyle/>
            <a:p>
              <a:r>
                <a:rPr lang="en-ZA" sz="1200" b="1" dirty="0" err="1"/>
                <a:t>Jozini</a:t>
              </a:r>
              <a:endParaRPr lang="en-ZA" sz="1200" b="1" dirty="0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665710" y="2193916"/>
              <a:ext cx="808363" cy="27699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txBody>
            <a:bodyPr wrap="none">
              <a:spAutoFit/>
            </a:bodyPr>
            <a:lstStyle/>
            <a:p>
              <a:r>
                <a:rPr lang="en-ZA" sz="1200" b="1" dirty="0"/>
                <a:t>Nongoma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985084" y="3164069"/>
              <a:ext cx="1002197" cy="27699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txBody>
            <a:bodyPr wrap="none">
              <a:spAutoFit/>
            </a:bodyPr>
            <a:lstStyle/>
            <a:p>
              <a:r>
                <a:rPr lang="en-ZA" sz="1200" b="1" dirty="0" err="1"/>
                <a:t>Okhahlamba</a:t>
              </a:r>
              <a:endParaRPr lang="en-ZA" sz="1200" b="1" dirty="0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3234174" y="3973723"/>
              <a:ext cx="908134" cy="27699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txBody>
            <a:bodyPr wrap="none">
              <a:spAutoFit/>
            </a:bodyPr>
            <a:lstStyle/>
            <a:p>
              <a:r>
                <a:rPr lang="en-ZA" sz="1200" b="1" dirty="0" err="1"/>
                <a:t>uMshwathi</a:t>
              </a:r>
              <a:endParaRPr lang="en-ZA" sz="1200" b="1" dirty="0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4761510" y="3789057"/>
              <a:ext cx="834652" cy="27699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txBody>
            <a:bodyPr wrap="none">
              <a:spAutoFit/>
            </a:bodyPr>
            <a:lstStyle/>
            <a:p>
              <a:r>
                <a:rPr lang="en-ZA" sz="1200" b="1" dirty="0"/>
                <a:t>Ndwedwe</a:t>
              </a: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3802754" y="4968210"/>
              <a:ext cx="1060740" cy="27699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txBody>
            <a:bodyPr wrap="none">
              <a:spAutoFit/>
            </a:bodyPr>
            <a:lstStyle/>
            <a:p>
              <a:r>
                <a:rPr lang="en-ZA" sz="1200" b="1" dirty="0" err="1"/>
                <a:t>Ubuhlebezwe</a:t>
              </a:r>
              <a:endParaRPr lang="en-ZA" sz="1200" b="1" dirty="0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149117" y="3674421"/>
              <a:ext cx="963405" cy="27699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txBody>
            <a:bodyPr wrap="none">
              <a:spAutoFit/>
            </a:bodyPr>
            <a:lstStyle/>
            <a:p>
              <a:r>
                <a:rPr lang="en-ZA" sz="1200" b="1" dirty="0" err="1"/>
                <a:t>Imbabazane</a:t>
              </a:r>
              <a:endParaRPr lang="en-ZA" sz="1200" b="1" dirty="0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2223796" y="5068450"/>
              <a:ext cx="997389" cy="27699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txBody>
            <a:bodyPr wrap="none">
              <a:spAutoFit/>
            </a:bodyPr>
            <a:lstStyle/>
            <a:p>
              <a:r>
                <a:rPr lang="en-ZA" sz="1200" b="1" dirty="0" err="1"/>
                <a:t>Umzimkhulu</a:t>
              </a:r>
              <a:endParaRPr lang="en-ZA" sz="1200" b="1" dirty="0"/>
            </a:p>
          </p:txBody>
        </p:sp>
      </p:grpSp>
      <p:pic>
        <p:nvPicPr>
          <p:cNvPr id="3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9945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39"/>
            <a:ext cx="9144000" cy="5804226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</p:pic>
      <p:sp>
        <p:nvSpPr>
          <p:cNvPr id="6" name="Oval 5"/>
          <p:cNvSpPr/>
          <p:nvPr/>
        </p:nvSpPr>
        <p:spPr>
          <a:xfrm>
            <a:off x="5088239" y="1654885"/>
            <a:ext cx="3625327" cy="3625327"/>
          </a:xfrm>
          <a:prstGeom prst="ellipse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Ratings of  </a:t>
            </a:r>
            <a:r>
              <a:rPr lang="en-US" sz="2800" dirty="0" smtClean="0">
                <a:solidFill>
                  <a:schemeClr val="bg1"/>
                </a:solidFill>
              </a:rPr>
              <a:t>performance </a:t>
            </a:r>
            <a:r>
              <a:rPr lang="en-US" sz="2800" dirty="0">
                <a:solidFill>
                  <a:schemeClr val="bg1"/>
                </a:solidFill>
              </a:rPr>
              <a:t>of KZN Provincial Government in selected areas</a:t>
            </a: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3612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4041838" y="2886747"/>
            <a:ext cx="2663761" cy="48871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8" name="Rounded Rectangle 7"/>
          <p:cNvSpPr/>
          <p:nvPr/>
        </p:nvSpPr>
        <p:spPr>
          <a:xfrm>
            <a:off x="6476868" y="2398032"/>
            <a:ext cx="2056314" cy="48871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4" name="TextBox 3"/>
          <p:cNvSpPr txBox="1"/>
          <p:nvPr/>
        </p:nvSpPr>
        <p:spPr>
          <a:xfrm>
            <a:off x="3931673" y="743572"/>
            <a:ext cx="485078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3">
                    <a:lumMod val="75000"/>
                  </a:schemeClr>
                </a:solidFill>
              </a:rPr>
              <a:t>Overall </a:t>
            </a: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</a:rPr>
              <a:t>62.6%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3200" b="1" dirty="0" smtClean="0">
                <a:solidFill>
                  <a:schemeClr val="accent3">
                    <a:lumMod val="75000"/>
                  </a:schemeClr>
                </a:solidFill>
              </a:rPr>
              <a:t>of KZN citizens were satisfied* with the provincial government in 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providing basic education</a:t>
            </a:r>
          </a:p>
          <a:p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</a:rPr>
              <a:t>Providing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healthcare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</a:rPr>
              <a:t> and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maintaining provincial roads 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</a:rPr>
              <a:t>also ranked relatively higher performance ratings at around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50%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</a:rPr>
              <a:t> satisfaction rating</a:t>
            </a:r>
            <a:endParaRPr lang="en-ZA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5" name="Picture 14" descr="http://broomfield.org/images/pages/N2106/blue%20heading%20icons_thumbsup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1673" y="276838"/>
            <a:ext cx="596109" cy="596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3926610" y="5696910"/>
            <a:ext cx="52173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ZA" sz="1400" dirty="0" smtClean="0"/>
              <a:t>* Satisfied rating is based on Good, Very Good or Excellent responses</a:t>
            </a:r>
            <a:endParaRPr lang="en-ZA" sz="14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78114" y="2398032"/>
            <a:ext cx="2234081" cy="2072970"/>
          </a:xfrm>
          <a:prstGeom prst="rect">
            <a:avLst/>
          </a:prstGeom>
        </p:spPr>
      </p:pic>
      <p:sp>
        <p:nvSpPr>
          <p:cNvPr id="21" name="Freeform 20"/>
          <p:cNvSpPr/>
          <p:nvPr/>
        </p:nvSpPr>
        <p:spPr>
          <a:xfrm rot="19506916">
            <a:off x="-517812" y="-408726"/>
            <a:ext cx="2682448" cy="1967239"/>
          </a:xfrm>
          <a:custGeom>
            <a:avLst/>
            <a:gdLst>
              <a:gd name="connsiteX0" fmla="*/ 1548106 w 4024446"/>
              <a:gd name="connsiteY0" fmla="*/ 0 h 2930798"/>
              <a:gd name="connsiteX1" fmla="*/ 4024446 w 4024446"/>
              <a:gd name="connsiteY1" fmla="*/ 1726538 h 2930798"/>
              <a:gd name="connsiteX2" fmla="*/ 3926201 w 4024446"/>
              <a:gd name="connsiteY2" fmla="*/ 1879518 h 2930798"/>
              <a:gd name="connsiteX3" fmla="*/ 1836068 w 4024446"/>
              <a:gd name="connsiteY3" fmla="*/ 2930798 h 2930798"/>
              <a:gd name="connsiteX4" fmla="*/ 53725 w 4024446"/>
              <a:gd name="connsiteY4" fmla="*/ 2232410 h 2930798"/>
              <a:gd name="connsiteX5" fmla="*/ 0 w 4024446"/>
              <a:gd name="connsiteY5" fmla="*/ 2176491 h 2930798"/>
              <a:gd name="connsiteX6" fmla="*/ 1517479 w 4024446"/>
              <a:gd name="connsiteY6" fmla="*/ 0 h 2930798"/>
              <a:gd name="connsiteX7" fmla="*/ 1548106 w 4024446"/>
              <a:gd name="connsiteY7" fmla="*/ 0 h 293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24446" h="2930798">
                <a:moveTo>
                  <a:pt x="1548106" y="0"/>
                </a:moveTo>
                <a:lnTo>
                  <a:pt x="4024446" y="1726538"/>
                </a:lnTo>
                <a:lnTo>
                  <a:pt x="3926201" y="1879518"/>
                </a:lnTo>
                <a:cubicBezTo>
                  <a:pt x="3473229" y="2513785"/>
                  <a:pt x="2706129" y="2930798"/>
                  <a:pt x="1836068" y="2930798"/>
                </a:cubicBezTo>
                <a:cubicBezTo>
                  <a:pt x="1140020" y="2930799"/>
                  <a:pt x="509866" y="2663910"/>
                  <a:pt x="53725" y="2232410"/>
                </a:cubicBezTo>
                <a:lnTo>
                  <a:pt x="0" y="2176491"/>
                </a:lnTo>
                <a:lnTo>
                  <a:pt x="1517479" y="0"/>
                </a:lnTo>
                <a:lnTo>
                  <a:pt x="1548106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4400" dirty="0"/>
          </a:p>
        </p:txBody>
      </p:sp>
      <p:sp>
        <p:nvSpPr>
          <p:cNvPr id="22" name="Rectangle 21"/>
          <p:cNvSpPr/>
          <p:nvPr/>
        </p:nvSpPr>
        <p:spPr>
          <a:xfrm>
            <a:off x="0" y="-41259"/>
            <a:ext cx="1444754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ZA" dirty="0" smtClean="0">
                <a:solidFill>
                  <a:schemeClr val="bg1"/>
                </a:solidFill>
              </a:rPr>
              <a:t>Performance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Of KZN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Provincial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Government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in selected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areas</a:t>
            </a:r>
            <a:endParaRPr lang="en-ZA" dirty="0">
              <a:solidFill>
                <a:schemeClr val="bg1"/>
              </a:solidFill>
            </a:endParaRP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741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987475"/>
            <a:ext cx="9144000" cy="2190825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Satisfaction with Basic Education stands in </a:t>
            </a:r>
            <a:r>
              <a:rPr lang="en-US" sz="36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contrast</a:t>
            </a:r>
            <a:r>
              <a:rPr lang="en-US" sz="3600" dirty="0" smtClean="0"/>
              <a:t> to KZN census data, which reveal </a:t>
            </a:r>
            <a:r>
              <a:rPr lang="en-US" sz="36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declining progression ratios </a:t>
            </a:r>
            <a:r>
              <a:rPr lang="en-US" sz="3600" dirty="0" smtClean="0"/>
              <a:t>post matric</a:t>
            </a:r>
            <a:endParaRPr lang="en-US" sz="36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22830" y="109182"/>
            <a:ext cx="1324232" cy="122873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791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4680114"/>
              </p:ext>
            </p:extLst>
          </p:nvPr>
        </p:nvGraphicFramePr>
        <p:xfrm>
          <a:off x="579383" y="1713067"/>
          <a:ext cx="7840717" cy="47365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Freeform 4"/>
          <p:cNvSpPr/>
          <p:nvPr/>
        </p:nvSpPr>
        <p:spPr>
          <a:xfrm rot="19506916">
            <a:off x="-517812" y="-408726"/>
            <a:ext cx="2682448" cy="1967239"/>
          </a:xfrm>
          <a:custGeom>
            <a:avLst/>
            <a:gdLst>
              <a:gd name="connsiteX0" fmla="*/ 1548106 w 4024446"/>
              <a:gd name="connsiteY0" fmla="*/ 0 h 2930798"/>
              <a:gd name="connsiteX1" fmla="*/ 4024446 w 4024446"/>
              <a:gd name="connsiteY1" fmla="*/ 1726538 h 2930798"/>
              <a:gd name="connsiteX2" fmla="*/ 3926201 w 4024446"/>
              <a:gd name="connsiteY2" fmla="*/ 1879518 h 2930798"/>
              <a:gd name="connsiteX3" fmla="*/ 1836068 w 4024446"/>
              <a:gd name="connsiteY3" fmla="*/ 2930798 h 2930798"/>
              <a:gd name="connsiteX4" fmla="*/ 53725 w 4024446"/>
              <a:gd name="connsiteY4" fmla="*/ 2232410 h 2930798"/>
              <a:gd name="connsiteX5" fmla="*/ 0 w 4024446"/>
              <a:gd name="connsiteY5" fmla="*/ 2176491 h 2930798"/>
              <a:gd name="connsiteX6" fmla="*/ 1517479 w 4024446"/>
              <a:gd name="connsiteY6" fmla="*/ 0 h 2930798"/>
              <a:gd name="connsiteX7" fmla="*/ 1548106 w 4024446"/>
              <a:gd name="connsiteY7" fmla="*/ 0 h 293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24446" h="2930798">
                <a:moveTo>
                  <a:pt x="1548106" y="0"/>
                </a:moveTo>
                <a:lnTo>
                  <a:pt x="4024446" y="1726538"/>
                </a:lnTo>
                <a:lnTo>
                  <a:pt x="3926201" y="1879518"/>
                </a:lnTo>
                <a:cubicBezTo>
                  <a:pt x="3473229" y="2513785"/>
                  <a:pt x="2706129" y="2930798"/>
                  <a:pt x="1836068" y="2930798"/>
                </a:cubicBezTo>
                <a:cubicBezTo>
                  <a:pt x="1140020" y="2930799"/>
                  <a:pt x="509866" y="2663910"/>
                  <a:pt x="53725" y="2232410"/>
                </a:cubicBezTo>
                <a:lnTo>
                  <a:pt x="0" y="2176491"/>
                </a:lnTo>
                <a:lnTo>
                  <a:pt x="1517479" y="0"/>
                </a:lnTo>
                <a:lnTo>
                  <a:pt x="1548106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4400" dirty="0"/>
          </a:p>
        </p:txBody>
      </p:sp>
      <p:sp>
        <p:nvSpPr>
          <p:cNvPr id="6" name="Rectangle 5"/>
          <p:cNvSpPr/>
          <p:nvPr/>
        </p:nvSpPr>
        <p:spPr>
          <a:xfrm>
            <a:off x="0" y="-41259"/>
            <a:ext cx="1623842" cy="16619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Progression ratios </a:t>
            </a:r>
            <a:endParaRPr lang="en-US" sz="1400" dirty="0" smtClean="0">
              <a:solidFill>
                <a:schemeClr val="bg1"/>
              </a:solidFill>
            </a:endParaRPr>
          </a:p>
          <a:p>
            <a:r>
              <a:rPr lang="en-US" sz="1400" dirty="0" smtClean="0">
                <a:solidFill>
                  <a:schemeClr val="bg1"/>
                </a:solidFill>
              </a:rPr>
              <a:t>for </a:t>
            </a:r>
            <a:r>
              <a:rPr lang="en-US" sz="1400" dirty="0">
                <a:solidFill>
                  <a:schemeClr val="bg1"/>
                </a:solidFill>
              </a:rPr>
              <a:t>persons aged </a:t>
            </a:r>
            <a:r>
              <a:rPr lang="en-US" sz="1400" dirty="0" smtClean="0">
                <a:solidFill>
                  <a:schemeClr val="bg1"/>
                </a:solidFill>
              </a:rPr>
              <a:t>25</a:t>
            </a:r>
          </a:p>
          <a:p>
            <a:r>
              <a:rPr lang="en-US" sz="1400" dirty="0" smtClean="0">
                <a:solidFill>
                  <a:schemeClr val="bg1"/>
                </a:solidFill>
              </a:rPr>
              <a:t>years </a:t>
            </a:r>
            <a:r>
              <a:rPr lang="en-US" sz="1400" dirty="0">
                <a:solidFill>
                  <a:schemeClr val="bg1"/>
                </a:solidFill>
              </a:rPr>
              <a:t>and </a:t>
            </a:r>
            <a:r>
              <a:rPr lang="en-US" sz="1400" dirty="0" smtClean="0">
                <a:solidFill>
                  <a:schemeClr val="bg1"/>
                </a:solidFill>
              </a:rPr>
              <a:t>above</a:t>
            </a:r>
          </a:p>
          <a:p>
            <a:r>
              <a:rPr lang="en-US" sz="1400" dirty="0" smtClean="0">
                <a:solidFill>
                  <a:schemeClr val="bg1"/>
                </a:solidFill>
              </a:rPr>
              <a:t>enumerated in</a:t>
            </a:r>
          </a:p>
          <a:p>
            <a:r>
              <a:rPr lang="en-US" sz="1400" dirty="0" smtClean="0">
                <a:solidFill>
                  <a:schemeClr val="bg1"/>
                </a:solidFill>
              </a:rPr>
              <a:t>KwaZulu-Natal</a:t>
            </a:r>
          </a:p>
          <a:p>
            <a:r>
              <a:rPr lang="en-US" sz="1400" dirty="0" smtClean="0">
                <a:solidFill>
                  <a:schemeClr val="bg1"/>
                </a:solidFill>
              </a:rPr>
              <a:t>province during </a:t>
            </a:r>
          </a:p>
          <a:p>
            <a:r>
              <a:rPr lang="en-US" sz="1400" dirty="0" smtClean="0">
                <a:solidFill>
                  <a:schemeClr val="bg1"/>
                </a:solidFill>
              </a:rPr>
              <a:t>Census </a:t>
            </a:r>
            <a:r>
              <a:rPr lang="en-US" sz="1400" dirty="0">
                <a:solidFill>
                  <a:schemeClr val="bg1"/>
                </a:solidFill>
              </a:rPr>
              <a:t>2011</a:t>
            </a:r>
            <a:endParaRPr lang="en-ZA" sz="1400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4071" y="1804495"/>
            <a:ext cx="4133850" cy="2952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9211" y="5215090"/>
            <a:ext cx="4867275" cy="2857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9211" y="4188799"/>
            <a:ext cx="5514975" cy="276225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6669876" y="138907"/>
            <a:ext cx="2474124" cy="1831043"/>
            <a:chOff x="6669876" y="138907"/>
            <a:chExt cx="2474124" cy="1831043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669876" y="138907"/>
              <a:ext cx="1068643" cy="991577"/>
            </a:xfrm>
            <a:prstGeom prst="rect">
              <a:avLst/>
            </a:prstGeom>
          </p:spPr>
        </p:pic>
        <p:sp>
          <p:nvSpPr>
            <p:cNvPr id="11" name="Oval 10"/>
            <p:cNvSpPr/>
            <p:nvPr/>
          </p:nvSpPr>
          <p:spPr>
            <a:xfrm>
              <a:off x="7260474" y="138907"/>
              <a:ext cx="1883526" cy="183104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Proportions of persons completing a bachelor’s degree after completing grade 12 continue to decline since the 1990’s</a:t>
              </a:r>
              <a:endParaRPr lang="en-US" sz="1200" dirty="0"/>
            </a:p>
          </p:txBody>
        </p:sp>
      </p:grp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8328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Chart bld="series" animBg="0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lowchart: Manual Input 29"/>
          <p:cNvSpPr/>
          <p:nvPr/>
        </p:nvSpPr>
        <p:spPr>
          <a:xfrm>
            <a:off x="-41122" y="3041357"/>
            <a:ext cx="9153946" cy="3181768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2000 h 17403"/>
              <a:gd name="connsiteX1" fmla="*/ 10000 w 10000"/>
              <a:gd name="connsiteY1" fmla="*/ 0 h 17403"/>
              <a:gd name="connsiteX2" fmla="*/ 9971 w 10000"/>
              <a:gd name="connsiteY2" fmla="*/ 17403 h 17403"/>
              <a:gd name="connsiteX3" fmla="*/ 0 w 10000"/>
              <a:gd name="connsiteY3" fmla="*/ 10000 h 17403"/>
              <a:gd name="connsiteX4" fmla="*/ 0 w 10000"/>
              <a:gd name="connsiteY4" fmla="*/ 2000 h 17403"/>
              <a:gd name="connsiteX0" fmla="*/ 0 w 10000"/>
              <a:gd name="connsiteY0" fmla="*/ 3433 h 18836"/>
              <a:gd name="connsiteX1" fmla="*/ 10000 w 10000"/>
              <a:gd name="connsiteY1" fmla="*/ 0 h 18836"/>
              <a:gd name="connsiteX2" fmla="*/ 9971 w 10000"/>
              <a:gd name="connsiteY2" fmla="*/ 18836 h 18836"/>
              <a:gd name="connsiteX3" fmla="*/ 0 w 10000"/>
              <a:gd name="connsiteY3" fmla="*/ 11433 h 18836"/>
              <a:gd name="connsiteX4" fmla="*/ 0 w 10000"/>
              <a:gd name="connsiteY4" fmla="*/ 3433 h 18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8836">
                <a:moveTo>
                  <a:pt x="0" y="3433"/>
                </a:moveTo>
                <a:lnTo>
                  <a:pt x="10000" y="0"/>
                </a:lnTo>
                <a:cubicBezTo>
                  <a:pt x="9990" y="5801"/>
                  <a:pt x="9981" y="13035"/>
                  <a:pt x="9971" y="18836"/>
                </a:cubicBezTo>
                <a:lnTo>
                  <a:pt x="0" y="11433"/>
                </a:lnTo>
                <a:lnTo>
                  <a:pt x="0" y="3433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pic>
        <p:nvPicPr>
          <p:cNvPr id="1028" name="Picture 4" descr="http://cliparts.co/cliparts/bpi/qxK/bpiqxKdc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8563" y="3374573"/>
            <a:ext cx="1670101" cy="1308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6308850" y="3374573"/>
            <a:ext cx="2236159" cy="1308246"/>
            <a:chOff x="6308850" y="3374573"/>
            <a:chExt cx="2236159" cy="1308246"/>
          </a:xfrm>
        </p:grpSpPr>
        <p:pic>
          <p:nvPicPr>
            <p:cNvPr id="6" name="Picture 4" descr="http://cliparts.co/cliparts/bpi/qxK/bpiqxKdc9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8850" y="3374573"/>
              <a:ext cx="1670101" cy="1308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7728581" y="4158343"/>
              <a:ext cx="816428" cy="513590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5" name="Rectangle 4"/>
            <p:cNvSpPr/>
            <p:nvPr/>
          </p:nvSpPr>
          <p:spPr>
            <a:xfrm>
              <a:off x="7808785" y="4378019"/>
              <a:ext cx="638252" cy="29391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</p:grpSp>
      <p:sp>
        <p:nvSpPr>
          <p:cNvPr id="10" name="Rectangle 9"/>
          <p:cNvSpPr/>
          <p:nvPr/>
        </p:nvSpPr>
        <p:spPr>
          <a:xfrm rot="18039103">
            <a:off x="7355053" y="3036463"/>
            <a:ext cx="391886" cy="751114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11" name="Rectangle 10"/>
          <p:cNvSpPr/>
          <p:nvPr/>
        </p:nvSpPr>
        <p:spPr>
          <a:xfrm rot="18266710">
            <a:off x="4707564" y="3173757"/>
            <a:ext cx="296521" cy="751114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grpSp>
        <p:nvGrpSpPr>
          <p:cNvPr id="21" name="Group 20"/>
          <p:cNvGrpSpPr/>
          <p:nvPr/>
        </p:nvGrpSpPr>
        <p:grpSpPr>
          <a:xfrm>
            <a:off x="721719" y="3766061"/>
            <a:ext cx="1950132" cy="934364"/>
            <a:chOff x="719571" y="3884002"/>
            <a:chExt cx="1950132" cy="934364"/>
          </a:xfrm>
        </p:grpSpPr>
        <p:sp>
          <p:nvSpPr>
            <p:cNvPr id="8" name="Flowchart: Manual Input 7"/>
            <p:cNvSpPr/>
            <p:nvPr/>
          </p:nvSpPr>
          <p:spPr>
            <a:xfrm rot="10800000">
              <a:off x="1385018" y="3907599"/>
              <a:ext cx="1284685" cy="899879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1088 w 10000"/>
                <a:gd name="connsiteY3" fmla="*/ 8185 h 10000"/>
                <a:gd name="connsiteX4" fmla="*/ 0 w 10000"/>
                <a:gd name="connsiteY4" fmla="*/ 2000 h 10000"/>
                <a:gd name="connsiteX0" fmla="*/ 409 w 8912"/>
                <a:gd name="connsiteY0" fmla="*/ 1758 h 10000"/>
                <a:gd name="connsiteX1" fmla="*/ 8912 w 8912"/>
                <a:gd name="connsiteY1" fmla="*/ 0 h 10000"/>
                <a:gd name="connsiteX2" fmla="*/ 8912 w 8912"/>
                <a:gd name="connsiteY2" fmla="*/ 10000 h 10000"/>
                <a:gd name="connsiteX3" fmla="*/ 0 w 8912"/>
                <a:gd name="connsiteY3" fmla="*/ 8185 h 10000"/>
                <a:gd name="connsiteX4" fmla="*/ 409 w 8912"/>
                <a:gd name="connsiteY4" fmla="*/ 1758 h 10000"/>
                <a:gd name="connsiteX0" fmla="*/ 19 w 9560"/>
                <a:gd name="connsiteY0" fmla="*/ 1758 h 10000"/>
                <a:gd name="connsiteX1" fmla="*/ 9560 w 9560"/>
                <a:gd name="connsiteY1" fmla="*/ 0 h 10000"/>
                <a:gd name="connsiteX2" fmla="*/ 9560 w 9560"/>
                <a:gd name="connsiteY2" fmla="*/ 10000 h 10000"/>
                <a:gd name="connsiteX3" fmla="*/ 552 w 9560"/>
                <a:gd name="connsiteY3" fmla="*/ 7943 h 10000"/>
                <a:gd name="connsiteX4" fmla="*/ 19 w 9560"/>
                <a:gd name="connsiteY4" fmla="*/ 1758 h 10000"/>
                <a:gd name="connsiteX0" fmla="*/ 321 w 9423"/>
                <a:gd name="connsiteY0" fmla="*/ 1758 h 10000"/>
                <a:gd name="connsiteX1" fmla="*/ 9423 w 9423"/>
                <a:gd name="connsiteY1" fmla="*/ 0 h 10000"/>
                <a:gd name="connsiteX2" fmla="*/ 9423 w 9423"/>
                <a:gd name="connsiteY2" fmla="*/ 10000 h 10000"/>
                <a:gd name="connsiteX3" fmla="*/ 0 w 9423"/>
                <a:gd name="connsiteY3" fmla="*/ 7943 h 10000"/>
                <a:gd name="connsiteX4" fmla="*/ 321 w 9423"/>
                <a:gd name="connsiteY4" fmla="*/ 1758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23" h="10000">
                  <a:moveTo>
                    <a:pt x="321" y="1758"/>
                  </a:moveTo>
                  <a:lnTo>
                    <a:pt x="9423" y="0"/>
                  </a:lnTo>
                  <a:lnTo>
                    <a:pt x="9423" y="10000"/>
                  </a:lnTo>
                  <a:lnTo>
                    <a:pt x="0" y="7943"/>
                  </a:lnTo>
                  <a:cubicBezTo>
                    <a:pt x="160" y="5801"/>
                    <a:pt x="161" y="3900"/>
                    <a:pt x="321" y="175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13" name="Flowchart: Manual Input 7"/>
            <p:cNvSpPr/>
            <p:nvPr/>
          </p:nvSpPr>
          <p:spPr>
            <a:xfrm>
              <a:off x="719571" y="3918487"/>
              <a:ext cx="665446" cy="899879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1088 w 10000"/>
                <a:gd name="connsiteY3" fmla="*/ 8185 h 10000"/>
                <a:gd name="connsiteX4" fmla="*/ 0 w 10000"/>
                <a:gd name="connsiteY4" fmla="*/ 2000 h 10000"/>
                <a:gd name="connsiteX0" fmla="*/ 409 w 8912"/>
                <a:gd name="connsiteY0" fmla="*/ 1758 h 10000"/>
                <a:gd name="connsiteX1" fmla="*/ 8912 w 8912"/>
                <a:gd name="connsiteY1" fmla="*/ 0 h 10000"/>
                <a:gd name="connsiteX2" fmla="*/ 8912 w 8912"/>
                <a:gd name="connsiteY2" fmla="*/ 10000 h 10000"/>
                <a:gd name="connsiteX3" fmla="*/ 0 w 8912"/>
                <a:gd name="connsiteY3" fmla="*/ 8185 h 10000"/>
                <a:gd name="connsiteX4" fmla="*/ 409 w 8912"/>
                <a:gd name="connsiteY4" fmla="*/ 1758 h 10000"/>
                <a:gd name="connsiteX0" fmla="*/ 19 w 9560"/>
                <a:gd name="connsiteY0" fmla="*/ 1758 h 10000"/>
                <a:gd name="connsiteX1" fmla="*/ 9560 w 9560"/>
                <a:gd name="connsiteY1" fmla="*/ 0 h 10000"/>
                <a:gd name="connsiteX2" fmla="*/ 9560 w 9560"/>
                <a:gd name="connsiteY2" fmla="*/ 10000 h 10000"/>
                <a:gd name="connsiteX3" fmla="*/ 552 w 9560"/>
                <a:gd name="connsiteY3" fmla="*/ 7943 h 10000"/>
                <a:gd name="connsiteX4" fmla="*/ 19 w 9560"/>
                <a:gd name="connsiteY4" fmla="*/ 1758 h 10000"/>
                <a:gd name="connsiteX0" fmla="*/ 321 w 9423"/>
                <a:gd name="connsiteY0" fmla="*/ 1758 h 10000"/>
                <a:gd name="connsiteX1" fmla="*/ 9423 w 9423"/>
                <a:gd name="connsiteY1" fmla="*/ 0 h 10000"/>
                <a:gd name="connsiteX2" fmla="*/ 9423 w 9423"/>
                <a:gd name="connsiteY2" fmla="*/ 10000 h 10000"/>
                <a:gd name="connsiteX3" fmla="*/ 0 w 9423"/>
                <a:gd name="connsiteY3" fmla="*/ 7943 h 10000"/>
                <a:gd name="connsiteX4" fmla="*/ 321 w 9423"/>
                <a:gd name="connsiteY4" fmla="*/ 1758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23" h="10000">
                  <a:moveTo>
                    <a:pt x="321" y="1758"/>
                  </a:moveTo>
                  <a:lnTo>
                    <a:pt x="9423" y="0"/>
                  </a:lnTo>
                  <a:lnTo>
                    <a:pt x="9423" y="10000"/>
                  </a:lnTo>
                  <a:lnTo>
                    <a:pt x="0" y="7943"/>
                  </a:lnTo>
                  <a:cubicBezTo>
                    <a:pt x="160" y="5801"/>
                    <a:pt x="161" y="3900"/>
                    <a:pt x="321" y="1758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870172" y="4019549"/>
              <a:ext cx="56314" cy="71492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14" name="Flowchart: Manual Input 13"/>
            <p:cNvSpPr/>
            <p:nvPr/>
          </p:nvSpPr>
          <p:spPr>
            <a:xfrm rot="16200000">
              <a:off x="1825299" y="4264440"/>
              <a:ext cx="387432" cy="185057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0 w 10338"/>
                <a:gd name="connsiteY0" fmla="*/ 0 h 11408"/>
                <a:gd name="connsiteX1" fmla="*/ 10338 w 10338"/>
                <a:gd name="connsiteY1" fmla="*/ 1408 h 11408"/>
                <a:gd name="connsiteX2" fmla="*/ 10338 w 10338"/>
                <a:gd name="connsiteY2" fmla="*/ 11408 h 11408"/>
                <a:gd name="connsiteX3" fmla="*/ 338 w 10338"/>
                <a:gd name="connsiteY3" fmla="*/ 11408 h 11408"/>
                <a:gd name="connsiteX4" fmla="*/ 0 w 10338"/>
                <a:gd name="connsiteY4" fmla="*/ 0 h 11408"/>
                <a:gd name="connsiteX0" fmla="*/ 0 w 12028"/>
                <a:gd name="connsiteY0" fmla="*/ 107 h 11515"/>
                <a:gd name="connsiteX1" fmla="*/ 12028 w 12028"/>
                <a:gd name="connsiteY1" fmla="*/ 0 h 11515"/>
                <a:gd name="connsiteX2" fmla="*/ 10338 w 12028"/>
                <a:gd name="connsiteY2" fmla="*/ 11515 h 11515"/>
                <a:gd name="connsiteX3" fmla="*/ 338 w 12028"/>
                <a:gd name="connsiteY3" fmla="*/ 11515 h 11515"/>
                <a:gd name="connsiteX4" fmla="*/ 0 w 12028"/>
                <a:gd name="connsiteY4" fmla="*/ 107 h 1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8" h="11515">
                  <a:moveTo>
                    <a:pt x="0" y="107"/>
                  </a:moveTo>
                  <a:lnTo>
                    <a:pt x="12028" y="0"/>
                  </a:lnTo>
                  <a:lnTo>
                    <a:pt x="10338" y="11515"/>
                  </a:lnTo>
                  <a:lnTo>
                    <a:pt x="338" y="11515"/>
                  </a:lnTo>
                  <a:cubicBezTo>
                    <a:pt x="225" y="7712"/>
                    <a:pt x="113" y="3910"/>
                    <a:pt x="0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15" name="Flowchart: Manual Input 14"/>
            <p:cNvSpPr/>
            <p:nvPr/>
          </p:nvSpPr>
          <p:spPr>
            <a:xfrm>
              <a:off x="870572" y="4104370"/>
              <a:ext cx="293914" cy="379039"/>
            </a:xfrm>
            <a:prstGeom prst="flowChartManualInp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cxnSp>
          <p:nvCxnSpPr>
            <p:cNvPr id="17" name="Straight Connector 16"/>
            <p:cNvCxnSpPr/>
            <p:nvPr/>
          </p:nvCxnSpPr>
          <p:spPr>
            <a:xfrm flipH="1">
              <a:off x="954323" y="4036334"/>
              <a:ext cx="97971" cy="51511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97188" y="4282016"/>
              <a:ext cx="429328" cy="4098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Up Arrow 18"/>
            <p:cNvSpPr/>
            <p:nvPr/>
          </p:nvSpPr>
          <p:spPr>
            <a:xfrm>
              <a:off x="1407829" y="3894363"/>
              <a:ext cx="178759" cy="250372"/>
            </a:xfrm>
            <a:prstGeom prst="up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23" name="Up Arrow 22"/>
            <p:cNvSpPr/>
            <p:nvPr/>
          </p:nvSpPr>
          <p:spPr>
            <a:xfrm>
              <a:off x="1589168" y="3884002"/>
              <a:ext cx="178759" cy="250372"/>
            </a:xfrm>
            <a:prstGeom prst="up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24" name="Up Arrow 23"/>
            <p:cNvSpPr/>
            <p:nvPr/>
          </p:nvSpPr>
          <p:spPr>
            <a:xfrm>
              <a:off x="2374016" y="4009188"/>
              <a:ext cx="178759" cy="250372"/>
            </a:xfrm>
            <a:prstGeom prst="up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25" name="Up Arrow 24"/>
            <p:cNvSpPr/>
            <p:nvPr/>
          </p:nvSpPr>
          <p:spPr>
            <a:xfrm>
              <a:off x="2265508" y="4006919"/>
              <a:ext cx="178759" cy="250372"/>
            </a:xfrm>
            <a:prstGeom prst="up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0" y="4508264"/>
            <a:ext cx="8832747" cy="2065295"/>
            <a:chOff x="0" y="4508264"/>
            <a:chExt cx="8832747" cy="2065295"/>
          </a:xfrm>
        </p:grpSpPr>
        <p:pic>
          <p:nvPicPr>
            <p:cNvPr id="1030" name="Picture 6" descr="http://cdn.flaticon.com/png/256/5526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508264"/>
              <a:ext cx="1031646" cy="10316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6" descr="http://cdn.flaticon.com/png/256/5526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6789" y="4625033"/>
              <a:ext cx="1031646" cy="10316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6" descr="http://cdn.flaticon.com/png/256/5526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3578" y="4739643"/>
              <a:ext cx="1031646" cy="10316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6" descr="http://cdn.flaticon.com/png/256/5526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0367" y="4854253"/>
              <a:ext cx="1031646" cy="10316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6" descr="http://cdn.flaticon.com/png/256/5526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7156" y="4968863"/>
              <a:ext cx="1031646" cy="10316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6" descr="http://cdn.flaticon.com/png/256/5526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3945" y="5083473"/>
              <a:ext cx="1031646" cy="10316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6" descr="http://cdn.flaticon.com/png/256/5526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0734" y="5198083"/>
              <a:ext cx="1031646" cy="10316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6" descr="http://cdn.flaticon.com/png/256/5526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7523" y="5312693"/>
              <a:ext cx="1031646" cy="10316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6" descr="http://cdn.flaticon.com/png/256/5526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4312" y="5427303"/>
              <a:ext cx="1031646" cy="10316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6" descr="http://cdn.flaticon.com/png/256/5526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01101" y="5541913"/>
              <a:ext cx="1031646" cy="10316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2" name="Group 21"/>
          <p:cNvGrpSpPr/>
          <p:nvPr/>
        </p:nvGrpSpPr>
        <p:grpSpPr>
          <a:xfrm rot="20917492">
            <a:off x="-5245" y="2264027"/>
            <a:ext cx="9082191" cy="2065295"/>
            <a:chOff x="152400" y="4660664"/>
            <a:chExt cx="8832747" cy="2065295"/>
          </a:xfrm>
        </p:grpSpPr>
        <p:pic>
          <p:nvPicPr>
            <p:cNvPr id="44" name="Picture 6" descr="http://cdn.flaticon.com/png/256/5526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00" y="4660664"/>
              <a:ext cx="1031646" cy="10316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6" descr="http://cdn.flaticon.com/png/256/5526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9189" y="4777433"/>
              <a:ext cx="1031646" cy="10316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" name="Picture 6" descr="http://cdn.flaticon.com/png/256/5526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5978" y="4892043"/>
              <a:ext cx="1031646" cy="10316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7" name="Picture 6" descr="http://cdn.flaticon.com/png/256/5526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2767" y="5006653"/>
              <a:ext cx="1031646" cy="10316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Picture 6" descr="http://cdn.flaticon.com/png/256/5526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9556" y="5121263"/>
              <a:ext cx="1031646" cy="10316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9" name="Picture 6" descr="http://cdn.flaticon.com/png/256/5526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6345" y="5235873"/>
              <a:ext cx="1031646" cy="10316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0" name="Picture 6" descr="http://cdn.flaticon.com/png/256/5526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53134" y="5350483"/>
              <a:ext cx="1031646" cy="10316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" name="Picture 6" descr="http://cdn.flaticon.com/png/256/5526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9923" y="5465093"/>
              <a:ext cx="1031646" cy="10316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2" name="Picture 6" descr="http://cdn.flaticon.com/png/256/5526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6712" y="5579703"/>
              <a:ext cx="1031646" cy="10316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3" name="Picture 6" descr="http://cdn.flaticon.com/png/256/5526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53501" y="5694313"/>
              <a:ext cx="1031646" cy="10316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8" name="Freeform 27"/>
          <p:cNvSpPr/>
          <p:nvPr/>
        </p:nvSpPr>
        <p:spPr>
          <a:xfrm>
            <a:off x="3465057" y="0"/>
            <a:ext cx="5647766" cy="3283418"/>
          </a:xfrm>
          <a:custGeom>
            <a:avLst/>
            <a:gdLst>
              <a:gd name="connsiteX0" fmla="*/ 77408 w 5647766"/>
              <a:gd name="connsiteY0" fmla="*/ 0 h 3283418"/>
              <a:gd name="connsiteX1" fmla="*/ 5570358 w 5647766"/>
              <a:gd name="connsiteY1" fmla="*/ 0 h 3283418"/>
              <a:gd name="connsiteX2" fmla="*/ 5590395 w 5647766"/>
              <a:gd name="connsiteY2" fmla="*/ 73718 h 3283418"/>
              <a:gd name="connsiteX3" fmla="*/ 5647766 w 5647766"/>
              <a:gd name="connsiteY3" fmla="*/ 612085 h 3283418"/>
              <a:gd name="connsiteX4" fmla="*/ 2823883 w 5647766"/>
              <a:gd name="connsiteY4" fmla="*/ 3283418 h 3283418"/>
              <a:gd name="connsiteX5" fmla="*/ 0 w 5647766"/>
              <a:gd name="connsiteY5" fmla="*/ 612085 h 3283418"/>
              <a:gd name="connsiteX6" fmla="*/ 57371 w 5647766"/>
              <a:gd name="connsiteY6" fmla="*/ 73718 h 3283418"/>
              <a:gd name="connsiteX7" fmla="*/ 77408 w 5647766"/>
              <a:gd name="connsiteY7" fmla="*/ 0 h 3283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7766" h="3283418">
                <a:moveTo>
                  <a:pt x="77408" y="0"/>
                </a:moveTo>
                <a:lnTo>
                  <a:pt x="5570358" y="0"/>
                </a:lnTo>
                <a:lnTo>
                  <a:pt x="5590395" y="73718"/>
                </a:lnTo>
                <a:cubicBezTo>
                  <a:pt x="5628011" y="247616"/>
                  <a:pt x="5647766" y="427668"/>
                  <a:pt x="5647766" y="612085"/>
                </a:cubicBezTo>
                <a:cubicBezTo>
                  <a:pt x="5647766" y="2087421"/>
                  <a:pt x="4383471" y="3283418"/>
                  <a:pt x="2823883" y="3283418"/>
                </a:cubicBezTo>
                <a:cubicBezTo>
                  <a:pt x="1264295" y="3283418"/>
                  <a:pt x="0" y="2087421"/>
                  <a:pt x="0" y="612085"/>
                </a:cubicBezTo>
                <a:cubicBezTo>
                  <a:pt x="0" y="427668"/>
                  <a:pt x="19755" y="247616"/>
                  <a:pt x="57371" y="73718"/>
                </a:cubicBezTo>
                <a:lnTo>
                  <a:pt x="77408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CSS is </a:t>
            </a:r>
            <a:r>
              <a:rPr lang="en-US" sz="2800" dirty="0" smtClean="0"/>
              <a:t>also </a:t>
            </a:r>
            <a:r>
              <a:rPr lang="en-US" sz="2800" dirty="0"/>
              <a:t>response to </a:t>
            </a: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Constitutional Imperative </a:t>
            </a:r>
            <a:r>
              <a:rPr lang="en-US" sz="2800" dirty="0"/>
              <a:t>to provide a </a:t>
            </a:r>
            <a:r>
              <a:rPr lang="en-US" sz="2800" dirty="0" smtClean="0"/>
              <a:t>better </a:t>
            </a:r>
            <a:r>
              <a:rPr lang="en-US" sz="2800" dirty="0"/>
              <a:t>life for all citizen through progressive </a:t>
            </a:r>
            <a:r>
              <a:rPr lang="en-US" sz="2800" dirty="0" smtClean="0"/>
              <a:t>realisation</a:t>
            </a:r>
            <a:endParaRPr lang="en-US" sz="3200" dirty="0"/>
          </a:p>
        </p:txBody>
      </p:sp>
      <p:pic>
        <p:nvPicPr>
          <p:cNvPr id="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5382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3867520" y="2982232"/>
            <a:ext cx="2056314" cy="48871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8" name="Rounded Rectangle 7"/>
          <p:cNvSpPr/>
          <p:nvPr/>
        </p:nvSpPr>
        <p:spPr>
          <a:xfrm>
            <a:off x="3963106" y="2490460"/>
            <a:ext cx="3906711" cy="48871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4" name="TextBox 3"/>
          <p:cNvSpPr txBox="1"/>
          <p:nvPr/>
        </p:nvSpPr>
        <p:spPr>
          <a:xfrm>
            <a:off x="3931673" y="743572"/>
            <a:ext cx="4850781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r>
              <a:rPr lang="en-US" sz="4800" b="1" dirty="0" smtClean="0">
                <a:solidFill>
                  <a:srgbClr val="C00000"/>
                </a:solidFill>
              </a:rPr>
              <a:t>49.1%</a:t>
            </a:r>
            <a:r>
              <a:rPr lang="en-US" sz="4000" b="1" dirty="0" smtClean="0">
                <a:solidFill>
                  <a:srgbClr val="C00000"/>
                </a:solidFill>
              </a:rPr>
              <a:t> </a:t>
            </a:r>
            <a:r>
              <a:rPr lang="en-US" sz="3200" dirty="0" smtClean="0">
                <a:solidFill>
                  <a:schemeClr val="accent3">
                    <a:lumMod val="75000"/>
                  </a:schemeClr>
                </a:solidFill>
              </a:rPr>
              <a:t>Of KZN citizens ranked provincial government as </a:t>
            </a:r>
            <a:r>
              <a:rPr lang="en-US" sz="3200" b="1" dirty="0" smtClean="0">
                <a:solidFill>
                  <a:srgbClr val="C00000"/>
                </a:solidFill>
              </a:rPr>
              <a:t>poor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3200" dirty="0" smtClean="0">
                <a:solidFill>
                  <a:srgbClr val="7C7C7C"/>
                </a:solidFill>
              </a:rPr>
              <a:t>in</a:t>
            </a:r>
          </a:p>
          <a:p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liminating fraud and corruption</a:t>
            </a:r>
          </a:p>
          <a:p>
            <a:endParaRPr lang="en-US" sz="32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Promoting accountable government 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</a:rPr>
              <a:t>and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enhancing entrepreneurship and SMME </a:t>
            </a:r>
            <a:r>
              <a:rPr lang="en-US" sz="2400" b="1" dirty="0" smtClean="0">
                <a:solidFill>
                  <a:srgbClr val="7C7C7C"/>
                </a:solidFill>
              </a:rPr>
              <a:t>were also ranked relatively poorly</a:t>
            </a:r>
            <a:endParaRPr lang="en-ZA" sz="2400" b="1" dirty="0">
              <a:solidFill>
                <a:srgbClr val="7C7C7C"/>
              </a:solidFill>
            </a:endParaRPr>
          </a:p>
        </p:txBody>
      </p:sp>
      <p:pic>
        <p:nvPicPr>
          <p:cNvPr id="10" name="Picture 4" descr="https://image.freepik.com/free-icon/criminal-hand-subtracting-an-object-from-a-pocket_318-56683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318" y="1262186"/>
            <a:ext cx="3004143" cy="392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123428" y="118334"/>
            <a:ext cx="663075" cy="5626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11" name="Freeform 10"/>
          <p:cNvSpPr/>
          <p:nvPr/>
        </p:nvSpPr>
        <p:spPr>
          <a:xfrm rot="19506916">
            <a:off x="-517812" y="-408726"/>
            <a:ext cx="2682448" cy="1967239"/>
          </a:xfrm>
          <a:custGeom>
            <a:avLst/>
            <a:gdLst>
              <a:gd name="connsiteX0" fmla="*/ 1548106 w 4024446"/>
              <a:gd name="connsiteY0" fmla="*/ 0 h 2930798"/>
              <a:gd name="connsiteX1" fmla="*/ 4024446 w 4024446"/>
              <a:gd name="connsiteY1" fmla="*/ 1726538 h 2930798"/>
              <a:gd name="connsiteX2" fmla="*/ 3926201 w 4024446"/>
              <a:gd name="connsiteY2" fmla="*/ 1879518 h 2930798"/>
              <a:gd name="connsiteX3" fmla="*/ 1836068 w 4024446"/>
              <a:gd name="connsiteY3" fmla="*/ 2930798 h 2930798"/>
              <a:gd name="connsiteX4" fmla="*/ 53725 w 4024446"/>
              <a:gd name="connsiteY4" fmla="*/ 2232410 h 2930798"/>
              <a:gd name="connsiteX5" fmla="*/ 0 w 4024446"/>
              <a:gd name="connsiteY5" fmla="*/ 2176491 h 2930798"/>
              <a:gd name="connsiteX6" fmla="*/ 1517479 w 4024446"/>
              <a:gd name="connsiteY6" fmla="*/ 0 h 2930798"/>
              <a:gd name="connsiteX7" fmla="*/ 1548106 w 4024446"/>
              <a:gd name="connsiteY7" fmla="*/ 0 h 293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24446" h="2930798">
                <a:moveTo>
                  <a:pt x="1548106" y="0"/>
                </a:moveTo>
                <a:lnTo>
                  <a:pt x="4024446" y="1726538"/>
                </a:lnTo>
                <a:lnTo>
                  <a:pt x="3926201" y="1879518"/>
                </a:lnTo>
                <a:cubicBezTo>
                  <a:pt x="3473229" y="2513785"/>
                  <a:pt x="2706129" y="2930798"/>
                  <a:pt x="1836068" y="2930798"/>
                </a:cubicBezTo>
                <a:cubicBezTo>
                  <a:pt x="1140020" y="2930799"/>
                  <a:pt x="509866" y="2663910"/>
                  <a:pt x="53725" y="2232410"/>
                </a:cubicBezTo>
                <a:lnTo>
                  <a:pt x="0" y="2176491"/>
                </a:lnTo>
                <a:lnTo>
                  <a:pt x="1517479" y="0"/>
                </a:lnTo>
                <a:lnTo>
                  <a:pt x="1548106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4400" dirty="0"/>
          </a:p>
        </p:txBody>
      </p:sp>
      <p:sp>
        <p:nvSpPr>
          <p:cNvPr id="12" name="Rectangle 11"/>
          <p:cNvSpPr/>
          <p:nvPr/>
        </p:nvSpPr>
        <p:spPr>
          <a:xfrm>
            <a:off x="0" y="-41259"/>
            <a:ext cx="1444754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ZA" dirty="0" smtClean="0">
                <a:solidFill>
                  <a:schemeClr val="bg1"/>
                </a:solidFill>
              </a:rPr>
              <a:t>Performance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Of KZN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Provincial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Government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in selected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areas</a:t>
            </a:r>
            <a:endParaRPr lang="en-ZA" dirty="0">
              <a:solidFill>
                <a:schemeClr val="bg1"/>
              </a:solidFill>
            </a:endParaRPr>
          </a:p>
        </p:txBody>
      </p:sp>
      <p:pic>
        <p:nvPicPr>
          <p:cNvPr id="14" name="Picture 14" descr="http://broomfield.org/images/pages/N2106/blue%20heading%20icons_thumbsup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631799">
            <a:off x="2053877" y="3288440"/>
            <a:ext cx="707421" cy="707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641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118795"/>
            <a:ext cx="9144000" cy="1699709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4" name="Rectangle 3"/>
          <p:cNvSpPr/>
          <p:nvPr/>
        </p:nvSpPr>
        <p:spPr>
          <a:xfrm>
            <a:off x="0" y="1479863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1" algn="ctr">
              <a:spcBef>
                <a:spcPts val="0"/>
              </a:spcBef>
              <a:spcAft>
                <a:spcPts val="0"/>
              </a:spcAft>
            </a:pPr>
            <a:r>
              <a:rPr lang="en-US" sz="3600" b="1" dirty="0" smtClean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Municipal services and programmes</a:t>
            </a:r>
          </a:p>
          <a:p>
            <a:pPr marR="0" lvl="1" algn="ctr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v</a:t>
            </a:r>
            <a:r>
              <a:rPr lang="en-US" sz="3600" b="1" dirty="0" smtClean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iewed as critically important</a:t>
            </a:r>
            <a:endParaRPr lang="en-GB" sz="3600" b="1" dirty="0" smtClean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R="0" lvl="1" algn="ctr">
              <a:spcBef>
                <a:spcPts val="0"/>
              </a:spcBef>
              <a:spcAft>
                <a:spcPts val="0"/>
              </a:spcAft>
            </a:pPr>
            <a:endParaRPr lang="en-GB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2050" name="Picture 2" descr="https://upload.wikimedia.org/wikipedia/commons/thumb/c/cc/High-contrast-mail-mark-important.svg/2000px-High-contrast-mail-mark-important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612" y="2827651"/>
            <a:ext cx="3099209" cy="3099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185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309891876"/>
              </p:ext>
            </p:extLst>
          </p:nvPr>
        </p:nvGraphicFramePr>
        <p:xfrm>
          <a:off x="1141710" y="1125200"/>
          <a:ext cx="7738334" cy="48854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4" name="Straight Connector 13"/>
          <p:cNvCxnSpPr/>
          <p:nvPr/>
        </p:nvCxnSpPr>
        <p:spPr>
          <a:xfrm>
            <a:off x="7530480" y="1997550"/>
            <a:ext cx="0" cy="4102168"/>
          </a:xfrm>
          <a:prstGeom prst="line">
            <a:avLst/>
          </a:prstGeom>
          <a:ln w="254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7160516" y="3567933"/>
            <a:ext cx="1996079" cy="199339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More than 50% view Water as critically important </a:t>
            </a:r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7530480" y="27009"/>
            <a:ext cx="0" cy="1381933"/>
          </a:xfrm>
          <a:prstGeom prst="line">
            <a:avLst/>
          </a:prstGeom>
          <a:ln w="254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18"/>
          <p:cNvSpPr/>
          <p:nvPr/>
        </p:nvSpPr>
        <p:spPr>
          <a:xfrm rot="19506916">
            <a:off x="-492622" y="-320634"/>
            <a:ext cx="2682448" cy="1967239"/>
          </a:xfrm>
          <a:custGeom>
            <a:avLst/>
            <a:gdLst>
              <a:gd name="connsiteX0" fmla="*/ 1548106 w 4024446"/>
              <a:gd name="connsiteY0" fmla="*/ 0 h 2930798"/>
              <a:gd name="connsiteX1" fmla="*/ 4024446 w 4024446"/>
              <a:gd name="connsiteY1" fmla="*/ 1726538 h 2930798"/>
              <a:gd name="connsiteX2" fmla="*/ 3926201 w 4024446"/>
              <a:gd name="connsiteY2" fmla="*/ 1879518 h 2930798"/>
              <a:gd name="connsiteX3" fmla="*/ 1836068 w 4024446"/>
              <a:gd name="connsiteY3" fmla="*/ 2930798 h 2930798"/>
              <a:gd name="connsiteX4" fmla="*/ 53725 w 4024446"/>
              <a:gd name="connsiteY4" fmla="*/ 2232410 h 2930798"/>
              <a:gd name="connsiteX5" fmla="*/ 0 w 4024446"/>
              <a:gd name="connsiteY5" fmla="*/ 2176491 h 2930798"/>
              <a:gd name="connsiteX6" fmla="*/ 1517479 w 4024446"/>
              <a:gd name="connsiteY6" fmla="*/ 0 h 2930798"/>
              <a:gd name="connsiteX7" fmla="*/ 1548106 w 4024446"/>
              <a:gd name="connsiteY7" fmla="*/ 0 h 293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24446" h="2930798">
                <a:moveTo>
                  <a:pt x="1548106" y="0"/>
                </a:moveTo>
                <a:lnTo>
                  <a:pt x="4024446" y="1726538"/>
                </a:lnTo>
                <a:lnTo>
                  <a:pt x="3926201" y="1879518"/>
                </a:lnTo>
                <a:cubicBezTo>
                  <a:pt x="3473229" y="2513785"/>
                  <a:pt x="2706129" y="2930798"/>
                  <a:pt x="1836068" y="2930798"/>
                </a:cubicBezTo>
                <a:cubicBezTo>
                  <a:pt x="1140020" y="2930799"/>
                  <a:pt x="509866" y="2663910"/>
                  <a:pt x="53725" y="2232410"/>
                </a:cubicBezTo>
                <a:lnTo>
                  <a:pt x="0" y="2176491"/>
                </a:lnTo>
                <a:lnTo>
                  <a:pt x="1517479" y="0"/>
                </a:lnTo>
                <a:lnTo>
                  <a:pt x="1548106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4400" dirty="0"/>
          </a:p>
        </p:txBody>
      </p:sp>
      <p:sp>
        <p:nvSpPr>
          <p:cNvPr id="20" name="Rectangle 19"/>
          <p:cNvSpPr/>
          <p:nvPr/>
        </p:nvSpPr>
        <p:spPr>
          <a:xfrm>
            <a:off x="0" y="-51080"/>
            <a:ext cx="324193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ZA" dirty="0">
                <a:solidFill>
                  <a:schemeClr val="lt1"/>
                </a:solidFill>
              </a:rPr>
              <a:t>M</a:t>
            </a:r>
            <a:r>
              <a:rPr lang="en-ZA" dirty="0" smtClean="0">
                <a:solidFill>
                  <a:schemeClr val="lt1"/>
                </a:solidFill>
              </a:rPr>
              <a:t>unicipal </a:t>
            </a:r>
            <a:endParaRPr lang="en-ZA" dirty="0">
              <a:solidFill>
                <a:schemeClr val="lt1"/>
              </a:solidFill>
            </a:endParaRPr>
          </a:p>
          <a:p>
            <a:r>
              <a:rPr lang="en-ZA" dirty="0">
                <a:solidFill>
                  <a:schemeClr val="lt1"/>
                </a:solidFill>
              </a:rPr>
              <a:t>services and </a:t>
            </a:r>
            <a:endParaRPr lang="en-ZA" dirty="0" smtClean="0">
              <a:solidFill>
                <a:schemeClr val="lt1"/>
              </a:solidFill>
            </a:endParaRPr>
          </a:p>
          <a:p>
            <a:r>
              <a:rPr lang="en-ZA" dirty="0" smtClean="0">
                <a:solidFill>
                  <a:schemeClr val="lt1"/>
                </a:solidFill>
              </a:rPr>
              <a:t>programmes</a:t>
            </a:r>
            <a:endParaRPr lang="en-ZA" dirty="0">
              <a:solidFill>
                <a:schemeClr val="lt1"/>
              </a:solidFill>
            </a:endParaRPr>
          </a:p>
          <a:p>
            <a:r>
              <a:rPr lang="en-ZA" dirty="0">
                <a:solidFill>
                  <a:schemeClr val="lt1"/>
                </a:solidFill>
              </a:rPr>
              <a:t>viewed as </a:t>
            </a:r>
          </a:p>
          <a:p>
            <a:r>
              <a:rPr lang="en-ZA" dirty="0">
                <a:solidFill>
                  <a:schemeClr val="lt1"/>
                </a:solidFill>
              </a:rPr>
              <a:t>c</a:t>
            </a:r>
            <a:r>
              <a:rPr lang="en-ZA" dirty="0" smtClean="0">
                <a:solidFill>
                  <a:schemeClr val="lt1"/>
                </a:solidFill>
              </a:rPr>
              <a:t>ritically </a:t>
            </a:r>
          </a:p>
          <a:p>
            <a:r>
              <a:rPr lang="en-ZA" dirty="0" smtClean="0">
                <a:solidFill>
                  <a:schemeClr val="lt1"/>
                </a:solidFill>
              </a:rPr>
              <a:t>Important </a:t>
            </a:r>
            <a:endParaRPr lang="en-ZA" dirty="0">
              <a:solidFill>
                <a:schemeClr val="lt1"/>
              </a:solidFill>
            </a:endParaRPr>
          </a:p>
        </p:txBody>
      </p:sp>
      <p:pic>
        <p:nvPicPr>
          <p:cNvPr id="21" name="Picture 2" descr="http://cliparts.co/cliparts/Bcg/rrz/Bcgrrzq7i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9883" y="1408942"/>
            <a:ext cx="588608" cy="588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itspronouncedmetrosexual.com/wp-content/uploads/2014/04/Gender-Neutral-Toilet-Sign-White-100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8242" y="4129177"/>
            <a:ext cx="581017" cy="58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https://encrypted-tbn3.gstatic.com/images?q=tbn:ANd9GcT-ns8D92mYMfrNfeEthcdzUBbehfcYb1E3RvIoISDpXncxTpss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9259" y="2332000"/>
            <a:ext cx="532860" cy="532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s://image.freepik.com/free-icon/clinic_318-1538.jpg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29" t="31719" r="28923" b="32051"/>
          <a:stretch/>
        </p:blipFill>
        <p:spPr bwMode="auto">
          <a:xfrm>
            <a:off x="6336406" y="3271064"/>
            <a:ext cx="494543" cy="451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https://image.freepik.com/free-icon/home_318-42210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811" y="5021135"/>
            <a:ext cx="524328" cy="524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387286" y="6010666"/>
            <a:ext cx="33025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Percentage Critically Important</a:t>
            </a:r>
            <a:endParaRPr lang="en-ZA" sz="1400" b="1" dirty="0"/>
          </a:p>
        </p:txBody>
      </p:sp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0688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series" animBg="0"/>
        </p:bldSub>
      </p:bldGraphic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227129" y="410139"/>
            <a:ext cx="4915219" cy="500907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Municipal </a:t>
            </a:r>
            <a:r>
              <a:rPr lang="en-US" sz="24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swimming pools, museums and art galleries, parks and nature reserves, traffic police as well as by-law </a:t>
            </a:r>
            <a:r>
              <a:rPr lang="en-US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enforcement </a:t>
            </a:r>
            <a:r>
              <a:rPr lang="en-US" sz="2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received lowest proportion viewing them as critically important</a:t>
            </a:r>
            <a:endParaRPr lang="en-ZA" sz="14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651500" y="596954"/>
            <a:ext cx="152400" cy="482226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5727700" y="647754"/>
            <a:ext cx="0" cy="4771461"/>
          </a:xfrm>
          <a:prstGeom prst="line">
            <a:avLst/>
          </a:prstGeom>
          <a:ln w="254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6565900" y="596954"/>
            <a:ext cx="152400" cy="482226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6642100" y="647754"/>
            <a:ext cx="0" cy="4771461"/>
          </a:xfrm>
          <a:prstGeom prst="line">
            <a:avLst/>
          </a:prstGeom>
          <a:ln w="254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7480300" y="596954"/>
            <a:ext cx="152400" cy="482226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7556500" y="647754"/>
            <a:ext cx="0" cy="4771461"/>
          </a:xfrm>
          <a:prstGeom prst="line">
            <a:avLst/>
          </a:prstGeom>
          <a:ln w="254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8394700" y="596954"/>
            <a:ext cx="152400" cy="482226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470900" y="647754"/>
            <a:ext cx="0" cy="4771461"/>
          </a:xfrm>
          <a:prstGeom prst="line">
            <a:avLst/>
          </a:prstGeom>
          <a:ln w="254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4" descr="Swimming pool Free Ic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4678" y="4263189"/>
            <a:ext cx="453824" cy="453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Swimming silhouette Free Ic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332" y="4467022"/>
            <a:ext cx="499982" cy="499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Bank Free Ic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9655" y="4940369"/>
            <a:ext cx="478846" cy="478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cdn3.iconfinder.com/data/icons/wpzoom-developer-icon-set/500/134-51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1932" y="4799580"/>
            <a:ext cx="5397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cliparts.co/cliparts/Bcg/rrz/Bcgrrzq7i.pn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348" y="2385883"/>
            <a:ext cx="588608" cy="588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itspronouncedmetrosexual.com/wp-content/uploads/2014/04/Gender-Neutral-Toilet-Sign-White-1000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38" y="2622030"/>
            <a:ext cx="581017" cy="58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https://encrypted-tbn3.gstatic.com/images?q=tbn:ANd9GcT-ns8D92mYMfrNfeEthcdzUBbehfcYb1E3RvIoISDpXncxTpss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3012" y="2974491"/>
            <a:ext cx="532860" cy="532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s://image.freepik.com/free-icon/clinic_318-1538.jpg"/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29" t="31719" r="28923" b="32051"/>
          <a:stretch/>
        </p:blipFill>
        <p:spPr bwMode="auto">
          <a:xfrm>
            <a:off x="5959284" y="3215662"/>
            <a:ext cx="494543" cy="451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s://image.freepik.com/free-icon/home_318-42210.pn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4791" y="3401102"/>
            <a:ext cx="524328" cy="524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Police Free Icon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6730" y="3678817"/>
            <a:ext cx="664034" cy="664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0" descr="Musseum Free Icon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0946" y="4010835"/>
            <a:ext cx="504707" cy="504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5595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4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216075"/>
            <a:ext cx="9144000" cy="1699709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What are the satisfaction rates, of services that are viewed as </a:t>
            </a:r>
            <a:r>
              <a:rPr lang="en-US" sz="36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critically important?</a:t>
            </a:r>
            <a:endParaRPr lang="en-US" sz="36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727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" name="Chart 7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4312544"/>
              </p:ext>
            </p:extLst>
          </p:nvPr>
        </p:nvGraphicFramePr>
        <p:xfrm>
          <a:off x="151413" y="1734537"/>
          <a:ext cx="8729662" cy="4414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6" name="Freeform 75"/>
          <p:cNvSpPr/>
          <p:nvPr/>
        </p:nvSpPr>
        <p:spPr>
          <a:xfrm rot="19506916">
            <a:off x="-517812" y="-408726"/>
            <a:ext cx="2682448" cy="1967239"/>
          </a:xfrm>
          <a:custGeom>
            <a:avLst/>
            <a:gdLst>
              <a:gd name="connsiteX0" fmla="*/ 1548106 w 4024446"/>
              <a:gd name="connsiteY0" fmla="*/ 0 h 2930798"/>
              <a:gd name="connsiteX1" fmla="*/ 4024446 w 4024446"/>
              <a:gd name="connsiteY1" fmla="*/ 1726538 h 2930798"/>
              <a:gd name="connsiteX2" fmla="*/ 3926201 w 4024446"/>
              <a:gd name="connsiteY2" fmla="*/ 1879518 h 2930798"/>
              <a:gd name="connsiteX3" fmla="*/ 1836068 w 4024446"/>
              <a:gd name="connsiteY3" fmla="*/ 2930798 h 2930798"/>
              <a:gd name="connsiteX4" fmla="*/ 53725 w 4024446"/>
              <a:gd name="connsiteY4" fmla="*/ 2232410 h 2930798"/>
              <a:gd name="connsiteX5" fmla="*/ 0 w 4024446"/>
              <a:gd name="connsiteY5" fmla="*/ 2176491 h 2930798"/>
              <a:gd name="connsiteX6" fmla="*/ 1517479 w 4024446"/>
              <a:gd name="connsiteY6" fmla="*/ 0 h 2930798"/>
              <a:gd name="connsiteX7" fmla="*/ 1548106 w 4024446"/>
              <a:gd name="connsiteY7" fmla="*/ 0 h 293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24446" h="2930798">
                <a:moveTo>
                  <a:pt x="1548106" y="0"/>
                </a:moveTo>
                <a:lnTo>
                  <a:pt x="4024446" y="1726538"/>
                </a:lnTo>
                <a:lnTo>
                  <a:pt x="3926201" y="1879518"/>
                </a:lnTo>
                <a:cubicBezTo>
                  <a:pt x="3473229" y="2513785"/>
                  <a:pt x="2706129" y="2930798"/>
                  <a:pt x="1836068" y="2930798"/>
                </a:cubicBezTo>
                <a:cubicBezTo>
                  <a:pt x="1140020" y="2930799"/>
                  <a:pt x="509866" y="2663910"/>
                  <a:pt x="53725" y="2232410"/>
                </a:cubicBezTo>
                <a:lnTo>
                  <a:pt x="0" y="2176491"/>
                </a:lnTo>
                <a:lnTo>
                  <a:pt x="1517479" y="0"/>
                </a:lnTo>
                <a:lnTo>
                  <a:pt x="1548106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4400" dirty="0"/>
          </a:p>
        </p:txBody>
      </p:sp>
      <p:sp>
        <p:nvSpPr>
          <p:cNvPr id="83" name="Rectangle 82"/>
          <p:cNvSpPr/>
          <p:nvPr/>
        </p:nvSpPr>
        <p:spPr>
          <a:xfrm>
            <a:off x="269748" y="1851983"/>
            <a:ext cx="8723646" cy="4617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77" name="Rectangle 76"/>
          <p:cNvSpPr/>
          <p:nvPr/>
        </p:nvSpPr>
        <p:spPr>
          <a:xfrm>
            <a:off x="-40341" y="122386"/>
            <a:ext cx="145475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Outright</a:t>
            </a:r>
          </a:p>
          <a:p>
            <a:r>
              <a:rPr lang="en-US" b="1" dirty="0">
                <a:solidFill>
                  <a:srgbClr val="FFFF00"/>
                </a:solidFill>
              </a:rPr>
              <a:t>Satisfaction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with services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provided</a:t>
            </a:r>
            <a:endParaRPr lang="en-ZA" dirty="0">
              <a:solidFill>
                <a:schemeClr val="bg1"/>
              </a:solidFill>
            </a:endParaRPr>
          </a:p>
        </p:txBody>
      </p:sp>
      <p:sp>
        <p:nvSpPr>
          <p:cNvPr id="82" name="Oval 81"/>
          <p:cNvSpPr/>
          <p:nvPr/>
        </p:nvSpPr>
        <p:spPr>
          <a:xfrm>
            <a:off x="6603794" y="151464"/>
            <a:ext cx="1996079" cy="187993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/>
              <a:t>B3 and B4 Municipality have particular concerns with Quality of water provision</a:t>
            </a:r>
            <a:endParaRPr lang="en-US" sz="1500" dirty="0"/>
          </a:p>
        </p:txBody>
      </p:sp>
      <p:sp>
        <p:nvSpPr>
          <p:cNvPr id="80" name="Oval 79"/>
          <p:cNvSpPr/>
          <p:nvPr/>
        </p:nvSpPr>
        <p:spPr>
          <a:xfrm>
            <a:off x="2061872" y="151464"/>
            <a:ext cx="1996079" cy="187993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Affordable</a:t>
            </a:r>
          </a:p>
          <a:p>
            <a:pPr algn="ctr"/>
            <a:r>
              <a:rPr lang="en-US" sz="1600" dirty="0" smtClean="0"/>
              <a:t>Housing ranks lowest amongst all MIIF categories</a:t>
            </a:r>
            <a:endParaRPr lang="en-US" sz="1600" dirty="0"/>
          </a:p>
        </p:txBody>
      </p:sp>
      <p:sp>
        <p:nvSpPr>
          <p:cNvPr id="81" name="Oval 80"/>
          <p:cNvSpPr/>
          <p:nvPr/>
        </p:nvSpPr>
        <p:spPr>
          <a:xfrm>
            <a:off x="4332833" y="151464"/>
            <a:ext cx="1996079" cy="187993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222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High Satisfaction with Electricity services almost universal</a:t>
            </a:r>
            <a:endParaRPr lang="en-US" sz="1600" dirty="0"/>
          </a:p>
        </p:txBody>
      </p:sp>
      <p:sp>
        <p:nvSpPr>
          <p:cNvPr id="90" name="TextBox 89"/>
          <p:cNvSpPr txBox="1"/>
          <p:nvPr/>
        </p:nvSpPr>
        <p:spPr>
          <a:xfrm>
            <a:off x="4066391" y="6059650"/>
            <a:ext cx="33025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</a:rPr>
              <a:t>Percentage Outright Satisfied</a:t>
            </a:r>
            <a:endParaRPr lang="en-ZA" sz="1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174879" y="6619267"/>
            <a:ext cx="948267" cy="1068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grpSp>
        <p:nvGrpSpPr>
          <p:cNvPr id="93" name="Group 92"/>
          <p:cNvGrpSpPr/>
          <p:nvPr/>
        </p:nvGrpSpPr>
        <p:grpSpPr>
          <a:xfrm>
            <a:off x="-40341" y="5835321"/>
            <a:ext cx="3307976" cy="1051915"/>
            <a:chOff x="-12148" y="5832979"/>
            <a:chExt cx="3307976" cy="1051915"/>
          </a:xfrm>
        </p:grpSpPr>
        <p:pic>
          <p:nvPicPr>
            <p:cNvPr id="94" name="Picture 9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3890" b="48688"/>
            <a:stretch/>
          </p:blipFill>
          <p:spPr>
            <a:xfrm>
              <a:off x="-6074" y="5832979"/>
              <a:ext cx="3301902" cy="1051915"/>
            </a:xfrm>
            <a:prstGeom prst="rect">
              <a:avLst/>
            </a:prstGeom>
          </p:spPr>
        </p:pic>
        <p:grpSp>
          <p:nvGrpSpPr>
            <p:cNvPr id="95" name="Group 94"/>
            <p:cNvGrpSpPr/>
            <p:nvPr/>
          </p:nvGrpSpPr>
          <p:grpSpPr>
            <a:xfrm>
              <a:off x="-12148" y="6273785"/>
              <a:ext cx="1662110" cy="498154"/>
              <a:chOff x="2191418" y="2654104"/>
              <a:chExt cx="5026801" cy="1506592"/>
            </a:xfrm>
          </p:grpSpPr>
          <p:pic>
            <p:nvPicPr>
              <p:cNvPr id="96" name="Picture 9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91418" y="2654104"/>
                <a:ext cx="5026801" cy="1506592"/>
              </a:xfrm>
              <a:prstGeom prst="rect">
                <a:avLst/>
              </a:prstGeom>
            </p:spPr>
          </p:pic>
          <p:sp>
            <p:nvSpPr>
              <p:cNvPr id="97" name="Rectangle 96"/>
              <p:cNvSpPr/>
              <p:nvPr/>
            </p:nvSpPr>
            <p:spPr>
              <a:xfrm>
                <a:off x="2757054" y="3698962"/>
                <a:ext cx="2867891" cy="3231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 dirty="0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2987260" y="2312817"/>
            <a:ext cx="4988339" cy="2960029"/>
            <a:chOff x="2987260" y="2312817"/>
            <a:chExt cx="4988339" cy="2960029"/>
          </a:xfrm>
        </p:grpSpPr>
        <p:sp>
          <p:nvSpPr>
            <p:cNvPr id="21" name="Rounded Rectangle 20"/>
            <p:cNvSpPr/>
            <p:nvPr/>
          </p:nvSpPr>
          <p:spPr>
            <a:xfrm>
              <a:off x="2987260" y="4800498"/>
              <a:ext cx="2842040" cy="472348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  <a:alpha val="40000"/>
              </a:schemeClr>
            </a:solidFill>
            <a:ln w="19050">
              <a:noFill/>
              <a:prstDash val="sysDot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3667648" y="4201398"/>
              <a:ext cx="1927846" cy="472348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  <a:alpha val="40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ZA" dirty="0">
                <a:solidFill>
                  <a:schemeClr val="dk1"/>
                </a:solidFill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4408280" y="3523026"/>
              <a:ext cx="1927846" cy="472348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  <a:alpha val="40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ZA" dirty="0">
                <a:solidFill>
                  <a:schemeClr val="dk1"/>
                </a:solidFill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4865376" y="2960551"/>
              <a:ext cx="3110223" cy="472348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  <a:alpha val="40000"/>
              </a:schemeClr>
            </a:solidFill>
            <a:ln w="19050">
              <a:noFill/>
              <a:prstDash val="sysDot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ZA" dirty="0">
                <a:solidFill>
                  <a:schemeClr val="dk1"/>
                </a:solidFill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4631571" y="2312817"/>
              <a:ext cx="2239129" cy="472348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  <a:alpha val="40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cxnSp>
          <p:nvCxnSpPr>
            <p:cNvPr id="6" name="Straight Arrow Connector 5"/>
            <p:cNvCxnSpPr/>
            <p:nvPr/>
          </p:nvCxnSpPr>
          <p:spPr>
            <a:xfrm>
              <a:off x="2994754" y="4762398"/>
              <a:ext cx="2842040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>
              <a:off x="4920648" y="2922451"/>
              <a:ext cx="3054951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425" y="2245205"/>
            <a:ext cx="1083605" cy="3425239"/>
          </a:xfrm>
          <a:prstGeom prst="rect">
            <a:avLst/>
          </a:prstGeom>
        </p:spPr>
      </p:pic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2924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7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7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75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75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25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5" grpId="0">
        <p:bldSub>
          <a:bldChart bld="series" animBg="0"/>
        </p:bldSub>
      </p:bldGraphic>
      <p:bldP spid="82" grpId="0" animBg="1"/>
      <p:bldP spid="80" grpId="0" animBg="1"/>
      <p:bldP spid="81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1818415" y="893817"/>
            <a:ext cx="2379009" cy="2021276"/>
          </a:xfrm>
          <a:custGeom>
            <a:avLst/>
            <a:gdLst>
              <a:gd name="connsiteX0" fmla="*/ 2403474 w 3492690"/>
              <a:gd name="connsiteY0" fmla="*/ 2742410 h 3072610"/>
              <a:gd name="connsiteX1" fmla="*/ 3413317 w 3492690"/>
              <a:gd name="connsiteY1" fmla="*/ 2742410 h 3072610"/>
              <a:gd name="connsiteX2" fmla="*/ 3492690 w 3492690"/>
              <a:gd name="connsiteY2" fmla="*/ 2821783 h 3072610"/>
              <a:gd name="connsiteX3" fmla="*/ 3492690 w 3492690"/>
              <a:gd name="connsiteY3" fmla="*/ 2993237 h 3072610"/>
              <a:gd name="connsiteX4" fmla="*/ 3413317 w 3492690"/>
              <a:gd name="connsiteY4" fmla="*/ 3072610 h 3072610"/>
              <a:gd name="connsiteX5" fmla="*/ 2403474 w 3492690"/>
              <a:gd name="connsiteY5" fmla="*/ 3072610 h 3072610"/>
              <a:gd name="connsiteX6" fmla="*/ 2324101 w 3492690"/>
              <a:gd name="connsiteY6" fmla="*/ 2993237 h 3072610"/>
              <a:gd name="connsiteX7" fmla="*/ 2324101 w 3492690"/>
              <a:gd name="connsiteY7" fmla="*/ 2821783 h 3072610"/>
              <a:gd name="connsiteX8" fmla="*/ 2403474 w 3492690"/>
              <a:gd name="connsiteY8" fmla="*/ 2742410 h 3072610"/>
              <a:gd name="connsiteX9" fmla="*/ 1187451 w 3492690"/>
              <a:gd name="connsiteY9" fmla="*/ 0 h 3072610"/>
              <a:gd name="connsiteX10" fmla="*/ 1339577 w 3492690"/>
              <a:gd name="connsiteY10" fmla="*/ 100836 h 3072610"/>
              <a:gd name="connsiteX11" fmla="*/ 1347263 w 3492690"/>
              <a:gd name="connsiteY11" fmla="*/ 138906 h 3072610"/>
              <a:gd name="connsiteX12" fmla="*/ 2070101 w 3492690"/>
              <a:gd name="connsiteY12" fmla="*/ 138906 h 3072610"/>
              <a:gd name="connsiteX13" fmla="*/ 2235201 w 3492690"/>
              <a:gd name="connsiteY13" fmla="*/ 304006 h 3072610"/>
              <a:gd name="connsiteX14" fmla="*/ 2070101 w 3492690"/>
              <a:gd name="connsiteY14" fmla="*/ 469106 h 3072610"/>
              <a:gd name="connsiteX15" fmla="*/ 1352551 w 3492690"/>
              <a:gd name="connsiteY15" fmla="*/ 469106 h 3072610"/>
              <a:gd name="connsiteX16" fmla="*/ 1352551 w 3492690"/>
              <a:gd name="connsiteY16" fmla="*/ 773906 h 3072610"/>
              <a:gd name="connsiteX17" fmla="*/ 1631947 w 3492690"/>
              <a:gd name="connsiteY17" fmla="*/ 773906 h 3072610"/>
              <a:gd name="connsiteX18" fmla="*/ 1854201 w 3492690"/>
              <a:gd name="connsiteY18" fmla="*/ 996160 h 3072610"/>
              <a:gd name="connsiteX19" fmla="*/ 1854201 w 3492690"/>
              <a:gd name="connsiteY19" fmla="*/ 1072356 h 3072610"/>
              <a:gd name="connsiteX20" fmla="*/ 2529616 w 3492690"/>
              <a:gd name="connsiteY20" fmla="*/ 1072356 h 3072610"/>
              <a:gd name="connsiteX21" fmla="*/ 2529636 w 3492690"/>
              <a:gd name="connsiteY21" fmla="*/ 1072355 h 3072610"/>
              <a:gd name="connsiteX22" fmla="*/ 2529656 w 3492690"/>
              <a:gd name="connsiteY22" fmla="*/ 1072356 h 3072610"/>
              <a:gd name="connsiteX23" fmla="*/ 2530475 w 3492690"/>
              <a:gd name="connsiteY23" fmla="*/ 1072356 h 3072610"/>
              <a:gd name="connsiteX24" fmla="*/ 2530475 w 3492690"/>
              <a:gd name="connsiteY24" fmla="*/ 1072398 h 3072610"/>
              <a:gd name="connsiteX25" fmla="*/ 2608074 w 3492690"/>
              <a:gd name="connsiteY25" fmla="*/ 1076316 h 3072610"/>
              <a:gd name="connsiteX26" fmla="*/ 3296796 w 3492690"/>
              <a:gd name="connsiteY26" fmla="*/ 1839515 h 3072610"/>
              <a:gd name="connsiteX27" fmla="*/ 3296736 w 3492690"/>
              <a:gd name="connsiteY27" fmla="*/ 1840709 h 3072610"/>
              <a:gd name="connsiteX28" fmla="*/ 3296795 w 3492690"/>
              <a:gd name="connsiteY28" fmla="*/ 1840709 h 3072610"/>
              <a:gd name="connsiteX29" fmla="*/ 3296795 w 3492690"/>
              <a:gd name="connsiteY29" fmla="*/ 2707879 h 3072610"/>
              <a:gd name="connsiteX30" fmla="*/ 2528445 w 3492690"/>
              <a:gd name="connsiteY30" fmla="*/ 2707879 h 3072610"/>
              <a:gd name="connsiteX31" fmla="*/ 2528445 w 3492690"/>
              <a:gd name="connsiteY31" fmla="*/ 2606555 h 3072610"/>
              <a:gd name="connsiteX32" fmla="*/ 2528444 w 3492690"/>
              <a:gd name="connsiteY32" fmla="*/ 2606555 h 3072610"/>
              <a:gd name="connsiteX33" fmla="*/ 2528444 w 3492690"/>
              <a:gd name="connsiteY33" fmla="*/ 2232370 h 3072610"/>
              <a:gd name="connsiteX34" fmla="*/ 2528383 w 3492690"/>
              <a:gd name="connsiteY34" fmla="*/ 2232370 h 3072610"/>
              <a:gd name="connsiteX35" fmla="*/ 2528444 w 3492690"/>
              <a:gd name="connsiteY35" fmla="*/ 2231760 h 3072610"/>
              <a:gd name="connsiteX36" fmla="*/ 2176304 w 3492690"/>
              <a:gd name="connsiteY36" fmla="*/ 1841540 h 3072610"/>
              <a:gd name="connsiteX37" fmla="*/ 2136628 w 3492690"/>
              <a:gd name="connsiteY37" fmla="*/ 1839537 h 3072610"/>
              <a:gd name="connsiteX38" fmla="*/ 2136628 w 3492690"/>
              <a:gd name="connsiteY38" fmla="*/ 1839516 h 3072610"/>
              <a:gd name="connsiteX39" fmla="*/ 2136209 w 3492690"/>
              <a:gd name="connsiteY39" fmla="*/ 1839516 h 3072610"/>
              <a:gd name="connsiteX40" fmla="*/ 2136199 w 3492690"/>
              <a:gd name="connsiteY40" fmla="*/ 1839515 h 3072610"/>
              <a:gd name="connsiteX41" fmla="*/ 2136189 w 3492690"/>
              <a:gd name="connsiteY41" fmla="*/ 1839516 h 3072610"/>
              <a:gd name="connsiteX42" fmla="*/ 1854201 w 3492690"/>
              <a:gd name="connsiteY42" fmla="*/ 1839516 h 3072610"/>
              <a:gd name="connsiteX43" fmla="*/ 1854201 w 3492690"/>
              <a:gd name="connsiteY43" fmla="*/ 1935952 h 3072610"/>
              <a:gd name="connsiteX44" fmla="*/ 1631947 w 3492690"/>
              <a:gd name="connsiteY44" fmla="*/ 2158206 h 3072610"/>
              <a:gd name="connsiteX45" fmla="*/ 742955 w 3492690"/>
              <a:gd name="connsiteY45" fmla="*/ 2158206 h 3072610"/>
              <a:gd name="connsiteX46" fmla="*/ 520701 w 3492690"/>
              <a:gd name="connsiteY46" fmla="*/ 1935952 h 3072610"/>
              <a:gd name="connsiteX47" fmla="*/ 520701 w 3492690"/>
              <a:gd name="connsiteY47" fmla="*/ 1840706 h 3072610"/>
              <a:gd name="connsiteX48" fmla="*/ 0 w 3492690"/>
              <a:gd name="connsiteY48" fmla="*/ 1840706 h 3072610"/>
              <a:gd name="connsiteX49" fmla="*/ 0 w 3492690"/>
              <a:gd name="connsiteY49" fmla="*/ 1072356 h 3072610"/>
              <a:gd name="connsiteX50" fmla="*/ 520701 w 3492690"/>
              <a:gd name="connsiteY50" fmla="*/ 1072356 h 3072610"/>
              <a:gd name="connsiteX51" fmla="*/ 520701 w 3492690"/>
              <a:gd name="connsiteY51" fmla="*/ 996160 h 3072610"/>
              <a:gd name="connsiteX52" fmla="*/ 742955 w 3492690"/>
              <a:gd name="connsiteY52" fmla="*/ 773906 h 3072610"/>
              <a:gd name="connsiteX53" fmla="*/ 1022351 w 3492690"/>
              <a:gd name="connsiteY53" fmla="*/ 773906 h 3072610"/>
              <a:gd name="connsiteX54" fmla="*/ 1022351 w 3492690"/>
              <a:gd name="connsiteY54" fmla="*/ 469106 h 3072610"/>
              <a:gd name="connsiteX55" fmla="*/ 304801 w 3492690"/>
              <a:gd name="connsiteY55" fmla="*/ 469106 h 3072610"/>
              <a:gd name="connsiteX56" fmla="*/ 139701 w 3492690"/>
              <a:gd name="connsiteY56" fmla="*/ 304006 h 3072610"/>
              <a:gd name="connsiteX57" fmla="*/ 304801 w 3492690"/>
              <a:gd name="connsiteY57" fmla="*/ 138906 h 3072610"/>
              <a:gd name="connsiteX58" fmla="*/ 1027640 w 3492690"/>
              <a:gd name="connsiteY58" fmla="*/ 138906 h 3072610"/>
              <a:gd name="connsiteX59" fmla="*/ 1035326 w 3492690"/>
              <a:gd name="connsiteY59" fmla="*/ 100836 h 3072610"/>
              <a:gd name="connsiteX60" fmla="*/ 1187451 w 3492690"/>
              <a:gd name="connsiteY60" fmla="*/ 0 h 3072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3492690" h="3072610">
                <a:moveTo>
                  <a:pt x="2403474" y="2742410"/>
                </a:moveTo>
                <a:lnTo>
                  <a:pt x="3413317" y="2742410"/>
                </a:lnTo>
                <a:cubicBezTo>
                  <a:pt x="3457153" y="2742410"/>
                  <a:pt x="3492690" y="2777947"/>
                  <a:pt x="3492690" y="2821783"/>
                </a:cubicBezTo>
                <a:lnTo>
                  <a:pt x="3492690" y="2993237"/>
                </a:lnTo>
                <a:cubicBezTo>
                  <a:pt x="3492690" y="3037073"/>
                  <a:pt x="3457153" y="3072610"/>
                  <a:pt x="3413317" y="3072610"/>
                </a:cubicBezTo>
                <a:lnTo>
                  <a:pt x="2403474" y="3072610"/>
                </a:lnTo>
                <a:cubicBezTo>
                  <a:pt x="2359638" y="3072610"/>
                  <a:pt x="2324101" y="3037073"/>
                  <a:pt x="2324101" y="2993237"/>
                </a:cubicBezTo>
                <a:lnTo>
                  <a:pt x="2324101" y="2821783"/>
                </a:lnTo>
                <a:cubicBezTo>
                  <a:pt x="2324101" y="2777947"/>
                  <a:pt x="2359638" y="2742410"/>
                  <a:pt x="2403474" y="2742410"/>
                </a:cubicBezTo>
                <a:close/>
                <a:moveTo>
                  <a:pt x="1187451" y="0"/>
                </a:moveTo>
                <a:cubicBezTo>
                  <a:pt x="1255838" y="0"/>
                  <a:pt x="1314513" y="41579"/>
                  <a:pt x="1339577" y="100836"/>
                </a:cubicBezTo>
                <a:lnTo>
                  <a:pt x="1347263" y="138906"/>
                </a:lnTo>
                <a:lnTo>
                  <a:pt x="2070101" y="138906"/>
                </a:lnTo>
                <a:cubicBezTo>
                  <a:pt x="2161283" y="138906"/>
                  <a:pt x="2235201" y="212824"/>
                  <a:pt x="2235201" y="304006"/>
                </a:cubicBezTo>
                <a:cubicBezTo>
                  <a:pt x="2235201" y="395188"/>
                  <a:pt x="2161283" y="469106"/>
                  <a:pt x="2070101" y="469106"/>
                </a:cubicBezTo>
                <a:lnTo>
                  <a:pt x="1352551" y="469106"/>
                </a:lnTo>
                <a:lnTo>
                  <a:pt x="1352551" y="773906"/>
                </a:lnTo>
                <a:lnTo>
                  <a:pt x="1631947" y="773906"/>
                </a:lnTo>
                <a:cubicBezTo>
                  <a:pt x="1754694" y="773906"/>
                  <a:pt x="1854201" y="873413"/>
                  <a:pt x="1854201" y="996160"/>
                </a:cubicBezTo>
                <a:lnTo>
                  <a:pt x="1854201" y="1072356"/>
                </a:lnTo>
                <a:lnTo>
                  <a:pt x="2529616" y="1072356"/>
                </a:lnTo>
                <a:lnTo>
                  <a:pt x="2529636" y="1072355"/>
                </a:lnTo>
                <a:lnTo>
                  <a:pt x="2529656" y="1072356"/>
                </a:lnTo>
                <a:lnTo>
                  <a:pt x="2530475" y="1072356"/>
                </a:lnTo>
                <a:lnTo>
                  <a:pt x="2530475" y="1072398"/>
                </a:lnTo>
                <a:lnTo>
                  <a:pt x="2608074" y="1076316"/>
                </a:lnTo>
                <a:cubicBezTo>
                  <a:pt x="2994919" y="1115602"/>
                  <a:pt x="3296796" y="1442305"/>
                  <a:pt x="3296796" y="1839515"/>
                </a:cubicBezTo>
                <a:lnTo>
                  <a:pt x="3296736" y="1840709"/>
                </a:lnTo>
                <a:lnTo>
                  <a:pt x="3296795" y="1840709"/>
                </a:lnTo>
                <a:lnTo>
                  <a:pt x="3296795" y="2707879"/>
                </a:lnTo>
                <a:lnTo>
                  <a:pt x="2528445" y="2707879"/>
                </a:lnTo>
                <a:lnTo>
                  <a:pt x="2528445" y="2606555"/>
                </a:lnTo>
                <a:lnTo>
                  <a:pt x="2528444" y="2606555"/>
                </a:lnTo>
                <a:lnTo>
                  <a:pt x="2528444" y="2232370"/>
                </a:lnTo>
                <a:lnTo>
                  <a:pt x="2528383" y="2232370"/>
                </a:lnTo>
                <a:lnTo>
                  <a:pt x="2528444" y="2231760"/>
                </a:lnTo>
                <a:cubicBezTo>
                  <a:pt x="2528444" y="2028669"/>
                  <a:pt x="2374096" y="1861627"/>
                  <a:pt x="2176304" y="1841540"/>
                </a:cubicBezTo>
                <a:lnTo>
                  <a:pt x="2136628" y="1839537"/>
                </a:lnTo>
                <a:lnTo>
                  <a:pt x="2136628" y="1839516"/>
                </a:lnTo>
                <a:lnTo>
                  <a:pt x="2136209" y="1839516"/>
                </a:lnTo>
                <a:lnTo>
                  <a:pt x="2136199" y="1839515"/>
                </a:lnTo>
                <a:lnTo>
                  <a:pt x="2136189" y="1839516"/>
                </a:lnTo>
                <a:lnTo>
                  <a:pt x="1854201" y="1839516"/>
                </a:lnTo>
                <a:lnTo>
                  <a:pt x="1854201" y="1935952"/>
                </a:lnTo>
                <a:cubicBezTo>
                  <a:pt x="1854201" y="2058699"/>
                  <a:pt x="1754694" y="2158206"/>
                  <a:pt x="1631947" y="2158206"/>
                </a:cubicBezTo>
                <a:lnTo>
                  <a:pt x="742955" y="2158206"/>
                </a:lnTo>
                <a:cubicBezTo>
                  <a:pt x="620208" y="2158206"/>
                  <a:pt x="520701" y="2058699"/>
                  <a:pt x="520701" y="1935952"/>
                </a:cubicBezTo>
                <a:lnTo>
                  <a:pt x="520701" y="1840706"/>
                </a:lnTo>
                <a:lnTo>
                  <a:pt x="0" y="1840706"/>
                </a:lnTo>
                <a:lnTo>
                  <a:pt x="0" y="1072356"/>
                </a:lnTo>
                <a:lnTo>
                  <a:pt x="520701" y="1072356"/>
                </a:lnTo>
                <a:lnTo>
                  <a:pt x="520701" y="996160"/>
                </a:lnTo>
                <a:cubicBezTo>
                  <a:pt x="520701" y="873413"/>
                  <a:pt x="620208" y="773906"/>
                  <a:pt x="742955" y="773906"/>
                </a:cubicBezTo>
                <a:lnTo>
                  <a:pt x="1022351" y="773906"/>
                </a:lnTo>
                <a:lnTo>
                  <a:pt x="1022351" y="469106"/>
                </a:lnTo>
                <a:lnTo>
                  <a:pt x="304801" y="469106"/>
                </a:lnTo>
                <a:cubicBezTo>
                  <a:pt x="213619" y="469106"/>
                  <a:pt x="139701" y="395188"/>
                  <a:pt x="139701" y="304006"/>
                </a:cubicBezTo>
                <a:cubicBezTo>
                  <a:pt x="139701" y="212824"/>
                  <a:pt x="213619" y="138906"/>
                  <a:pt x="304801" y="138906"/>
                </a:cubicBezTo>
                <a:lnTo>
                  <a:pt x="1027640" y="138906"/>
                </a:lnTo>
                <a:lnTo>
                  <a:pt x="1035326" y="100836"/>
                </a:lnTo>
                <a:cubicBezTo>
                  <a:pt x="1060389" y="41579"/>
                  <a:pt x="1119065" y="0"/>
                  <a:pt x="118745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433014" y="3046848"/>
            <a:ext cx="699247" cy="3141233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28999" t="52646" r="29883" b="39118"/>
          <a:stretch/>
        </p:blipFill>
        <p:spPr>
          <a:xfrm>
            <a:off x="3433013" y="3046848"/>
            <a:ext cx="699247" cy="105037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4587201" y="1498953"/>
            <a:ext cx="3934059" cy="400918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Almost </a:t>
            </a:r>
            <a:r>
              <a:rPr lang="en-US" b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nine in ten persons </a:t>
            </a:r>
            <a:r>
              <a:rPr lang="en-US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in </a:t>
            </a:r>
            <a:r>
              <a:rPr lang="en-US" sz="32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Imbabazane</a:t>
            </a:r>
            <a:r>
              <a:rPr lang="en-US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 local municipality are </a:t>
            </a:r>
            <a:r>
              <a:rPr lang="en-US" b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outright d</a:t>
            </a:r>
            <a:r>
              <a:rPr lang="en-US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issatisfied </a:t>
            </a:r>
            <a:r>
              <a:rPr lang="en-US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with the quality of their </a:t>
            </a:r>
            <a:r>
              <a:rPr lang="en-US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main </a:t>
            </a:r>
            <a:r>
              <a:rPr lang="en-US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(piped/non piped) </a:t>
            </a:r>
            <a:r>
              <a:rPr lang="en-US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source of water </a:t>
            </a:r>
            <a:r>
              <a:rPr lang="en-US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and so are </a:t>
            </a:r>
            <a:r>
              <a:rPr lang="en-US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almost eight in ten persons in Ingwe (81.2%), Nkandla (77.8%), Nongoma (76.9%) and Mtubatuba (76.4%)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59181"/>
            <a:ext cx="4361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n</a:t>
            </a:r>
            <a:endParaRPr lang="en-ZA" sz="3200" dirty="0"/>
          </a:p>
        </p:txBody>
      </p:sp>
      <p:sp>
        <p:nvSpPr>
          <p:cNvPr id="12" name="Freeform 11"/>
          <p:cNvSpPr/>
          <p:nvPr/>
        </p:nvSpPr>
        <p:spPr>
          <a:xfrm rot="19506916">
            <a:off x="-492622" y="-320634"/>
            <a:ext cx="2682448" cy="1967239"/>
          </a:xfrm>
          <a:custGeom>
            <a:avLst/>
            <a:gdLst>
              <a:gd name="connsiteX0" fmla="*/ 1548106 w 4024446"/>
              <a:gd name="connsiteY0" fmla="*/ 0 h 2930798"/>
              <a:gd name="connsiteX1" fmla="*/ 4024446 w 4024446"/>
              <a:gd name="connsiteY1" fmla="*/ 1726538 h 2930798"/>
              <a:gd name="connsiteX2" fmla="*/ 3926201 w 4024446"/>
              <a:gd name="connsiteY2" fmla="*/ 1879518 h 2930798"/>
              <a:gd name="connsiteX3" fmla="*/ 1836068 w 4024446"/>
              <a:gd name="connsiteY3" fmla="*/ 2930798 h 2930798"/>
              <a:gd name="connsiteX4" fmla="*/ 53725 w 4024446"/>
              <a:gd name="connsiteY4" fmla="*/ 2232410 h 2930798"/>
              <a:gd name="connsiteX5" fmla="*/ 0 w 4024446"/>
              <a:gd name="connsiteY5" fmla="*/ 2176491 h 2930798"/>
              <a:gd name="connsiteX6" fmla="*/ 1517479 w 4024446"/>
              <a:gd name="connsiteY6" fmla="*/ 0 h 2930798"/>
              <a:gd name="connsiteX7" fmla="*/ 1548106 w 4024446"/>
              <a:gd name="connsiteY7" fmla="*/ 0 h 293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24446" h="2930798">
                <a:moveTo>
                  <a:pt x="1548106" y="0"/>
                </a:moveTo>
                <a:lnTo>
                  <a:pt x="4024446" y="1726538"/>
                </a:lnTo>
                <a:lnTo>
                  <a:pt x="3926201" y="1879518"/>
                </a:lnTo>
                <a:cubicBezTo>
                  <a:pt x="3473229" y="2513785"/>
                  <a:pt x="2706129" y="2930798"/>
                  <a:pt x="1836068" y="2930798"/>
                </a:cubicBezTo>
                <a:cubicBezTo>
                  <a:pt x="1140020" y="2930799"/>
                  <a:pt x="509866" y="2663910"/>
                  <a:pt x="53725" y="2232410"/>
                </a:cubicBezTo>
                <a:lnTo>
                  <a:pt x="0" y="2176491"/>
                </a:lnTo>
                <a:lnTo>
                  <a:pt x="1517479" y="0"/>
                </a:lnTo>
                <a:lnTo>
                  <a:pt x="1548106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4400" dirty="0"/>
          </a:p>
        </p:txBody>
      </p:sp>
      <p:sp>
        <p:nvSpPr>
          <p:cNvPr id="13" name="Rectangle 12"/>
          <p:cNvSpPr/>
          <p:nvPr/>
        </p:nvSpPr>
        <p:spPr>
          <a:xfrm>
            <a:off x="-37279" y="193950"/>
            <a:ext cx="21753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ZA" sz="24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Areas of </a:t>
            </a:r>
            <a:endParaRPr lang="en-ZA" sz="24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r>
              <a:rPr lang="en-ZA" sz="24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Dissatisfaction</a:t>
            </a:r>
            <a:endParaRPr lang="en-ZA" sz="24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302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85185E-6 L 4.72222E-6 0.4222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216075"/>
            <a:ext cx="9144000" cy="1699709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Conclusion</a:t>
            </a:r>
            <a:endParaRPr lang="en-US" sz="3600" dirty="0"/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7663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5153" y="1014710"/>
            <a:ext cx="914400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1">
              <a:spcBef>
                <a:spcPts val="0"/>
              </a:spcBef>
              <a:spcAft>
                <a:spcPts val="0"/>
              </a:spcAft>
            </a:pPr>
            <a:r>
              <a:rPr lang="en-US" sz="40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Satisfaction linked strongly to life circumstance </a:t>
            </a:r>
            <a:r>
              <a:rPr lang="en-US" sz="2400" b="1" i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(Education/Income/Locality)</a:t>
            </a:r>
          </a:p>
          <a:p>
            <a:pPr marR="0" lvl="1">
              <a:spcBef>
                <a:spcPts val="0"/>
              </a:spcBef>
              <a:spcAft>
                <a:spcPts val="0"/>
              </a:spcAft>
            </a:pPr>
            <a:endParaRPr 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R="0" lvl="1">
              <a:spcBef>
                <a:spcPts val="0"/>
              </a:spcBef>
              <a:spcAft>
                <a:spcPts val="0"/>
              </a:spcAft>
            </a:pPr>
            <a:r>
              <a:rPr 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Measurable improvements over a number of years in basic services</a:t>
            </a:r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(pro-poor policies) </a:t>
            </a:r>
            <a:r>
              <a:rPr 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may be 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decoupled</a:t>
            </a:r>
            <a:r>
              <a:rPr 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from satisfaction rates </a:t>
            </a:r>
          </a:p>
          <a:p>
            <a:pPr marR="0" lvl="1" algn="ctr">
              <a:spcBef>
                <a:spcPts val="0"/>
              </a:spcBef>
              <a:spcAft>
                <a:spcPts val="0"/>
              </a:spcAft>
            </a:pPr>
            <a:endParaRPr lang="en-GB" sz="36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115537" y="1309947"/>
            <a:ext cx="602428" cy="602428"/>
          </a:xfrm>
          <a:prstGeom prst="ellipse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#1</a:t>
            </a:r>
            <a:endParaRPr lang="en-ZA" dirty="0"/>
          </a:p>
        </p:txBody>
      </p:sp>
      <p:sp>
        <p:nvSpPr>
          <p:cNvPr id="7" name="Oval 6"/>
          <p:cNvSpPr/>
          <p:nvPr/>
        </p:nvSpPr>
        <p:spPr>
          <a:xfrm>
            <a:off x="115537" y="3519747"/>
            <a:ext cx="602428" cy="602428"/>
          </a:xfrm>
          <a:prstGeom prst="ellipse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#2</a:t>
            </a:r>
            <a:endParaRPr lang="en-ZA" dirty="0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3280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75086" y="612734"/>
            <a:ext cx="8659906" cy="169970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tx1"/>
                </a:solidFill>
              </a:rPr>
              <a:t>Multidimensional Poverty in form of lack of employment </a:t>
            </a:r>
            <a:r>
              <a:rPr lang="en-US" sz="2400" b="1" dirty="0" smtClean="0">
                <a:solidFill>
                  <a:schemeClr val="tx1"/>
                </a:solidFill>
              </a:rPr>
              <a:t>and low levels of education 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and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i="1" dirty="0" smtClean="0">
                <a:solidFill>
                  <a:schemeClr val="tx1"/>
                </a:solidFill>
              </a:rPr>
              <a:t>inability of municipalities to deliver</a:t>
            </a:r>
          </a:p>
          <a:p>
            <a:r>
              <a:rPr lang="en-US" sz="2400" b="1" i="1" dirty="0" smtClean="0">
                <a:solidFill>
                  <a:schemeClr val="tx1"/>
                </a:solidFill>
              </a:rPr>
              <a:t>on </a:t>
            </a:r>
            <a:r>
              <a:rPr lang="en-US" sz="2400" b="1" i="1" dirty="0">
                <a:solidFill>
                  <a:schemeClr val="tx1"/>
                </a:solidFill>
              </a:rPr>
              <a:t>basic service </a:t>
            </a:r>
            <a:r>
              <a:rPr lang="en-US" sz="2400" b="1" i="1" dirty="0" smtClean="0">
                <a:solidFill>
                  <a:schemeClr val="tx1"/>
                </a:solidFill>
              </a:rPr>
              <a:t>standards are closely related to dissatisfaction amongst citizens</a:t>
            </a:r>
            <a:endParaRPr lang="en-US" sz="2400" b="1" dirty="0">
              <a:solidFill>
                <a:srgbClr val="DE4F05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63500" y="1161374"/>
            <a:ext cx="602428" cy="602428"/>
          </a:xfrm>
          <a:prstGeom prst="ellipse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#3</a:t>
            </a:r>
            <a:endParaRPr lang="en-ZA" dirty="0"/>
          </a:p>
        </p:txBody>
      </p:sp>
      <p:pic>
        <p:nvPicPr>
          <p:cNvPr id="28" name="2001Ma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2108" y="2861083"/>
            <a:ext cx="4468308" cy="2463703"/>
          </a:xfrm>
          <a:prstGeom prst="rect">
            <a:avLst/>
          </a:prstGeom>
        </p:spPr>
      </p:pic>
      <p:pic>
        <p:nvPicPr>
          <p:cNvPr id="29" name="2011 Map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428" y="2895498"/>
            <a:ext cx="4343471" cy="239487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5039" y="3213100"/>
            <a:ext cx="4376269" cy="207726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63600" y="5473700"/>
            <a:ext cx="177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SAMPI 2001</a:t>
            </a:r>
            <a:endParaRPr lang="en-ZA" dirty="0"/>
          </a:p>
        </p:txBody>
      </p:sp>
      <p:sp>
        <p:nvSpPr>
          <p:cNvPr id="30" name="TextBox 29"/>
          <p:cNvSpPr txBox="1"/>
          <p:nvPr/>
        </p:nvSpPr>
        <p:spPr>
          <a:xfrm>
            <a:off x="2501900" y="5455166"/>
            <a:ext cx="177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SAMPI 2011</a:t>
            </a:r>
            <a:endParaRPr lang="en-ZA" dirty="0"/>
          </a:p>
        </p:txBody>
      </p:sp>
      <p:sp>
        <p:nvSpPr>
          <p:cNvPr id="31" name="Rectangle 30"/>
          <p:cNvSpPr/>
          <p:nvPr/>
        </p:nvSpPr>
        <p:spPr>
          <a:xfrm>
            <a:off x="0" y="2768600"/>
            <a:ext cx="9144000" cy="3074432"/>
          </a:xfrm>
          <a:prstGeom prst="rect">
            <a:avLst/>
          </a:prstGeom>
          <a:solidFill>
            <a:schemeClr val="bg1">
              <a:lumMod val="65000"/>
              <a:alpha val="2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002">
            <a:schemeClr val="dk2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32" name="Right Triangle 31"/>
          <p:cNvSpPr/>
          <p:nvPr/>
        </p:nvSpPr>
        <p:spPr>
          <a:xfrm rot="16200000">
            <a:off x="8427017" y="5106484"/>
            <a:ext cx="736601" cy="697366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33" name="TextBox 32"/>
          <p:cNvSpPr txBox="1"/>
          <p:nvPr/>
        </p:nvSpPr>
        <p:spPr>
          <a:xfrm rot="18632058">
            <a:off x="8304604" y="4902725"/>
            <a:ext cx="1816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Recap</a:t>
            </a:r>
            <a:endParaRPr lang="en-ZA" dirty="0">
              <a:solidFill>
                <a:schemeClr val="bg1"/>
              </a:solidFill>
            </a:endParaRPr>
          </a:p>
        </p:txBody>
      </p:sp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021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3" y="0"/>
            <a:ext cx="9137927" cy="534655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073" y="0"/>
            <a:ext cx="9144000" cy="5346552"/>
          </a:xfrm>
          <a:prstGeom prst="rect">
            <a:avLst/>
          </a:prstGeom>
          <a:solidFill>
            <a:schemeClr val="bg1">
              <a:lumMod val="50000"/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5" name="Oval 4"/>
          <p:cNvSpPr/>
          <p:nvPr/>
        </p:nvSpPr>
        <p:spPr>
          <a:xfrm>
            <a:off x="5305954" y="2939400"/>
            <a:ext cx="3625327" cy="3625327"/>
          </a:xfrm>
          <a:prstGeom prst="ellipse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KZN IN CONTEXT</a:t>
            </a:r>
            <a:endParaRPr lang="en-US" sz="4800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6471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action.centerforinquiry.net/images/content/pagebuilder/arrows.jpe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3FFFF"/>
              </a:clrFrom>
              <a:clrTo>
                <a:srgbClr val="F3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71" t="494" r="43908" b="-494"/>
          <a:stretch/>
        </p:blipFill>
        <p:spPr bwMode="auto">
          <a:xfrm>
            <a:off x="-126813" y="712695"/>
            <a:ext cx="3402465" cy="506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21311" y="2582431"/>
            <a:ext cx="51996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Going Forward with the CSS</a:t>
            </a:r>
            <a:endParaRPr lang="en-ZA" sz="4000" b="1" dirty="0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314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4731" y="0"/>
            <a:ext cx="3789269" cy="6858000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183721" y="569553"/>
            <a:ext cx="4915219" cy="500907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Interactive Web based products to be developed to provide </a:t>
            </a:r>
            <a:r>
              <a:rPr lang="en-US" sz="24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rich, easy and quick access </a:t>
            </a:r>
            <a:r>
              <a:rPr lang="en-US" sz="2400" dirty="0" smtClean="0">
                <a:solidFill>
                  <a:schemeClr val="bg1"/>
                </a:solidFill>
              </a:rPr>
              <a:t>to the data</a:t>
            </a:r>
            <a:endParaRPr lang="en-ZA" sz="1400" dirty="0">
              <a:solidFill>
                <a:schemeClr val="bg1"/>
              </a:solidFill>
            </a:endParaRPr>
          </a:p>
        </p:txBody>
      </p:sp>
      <p:pic>
        <p:nvPicPr>
          <p:cNvPr id="33794" name="Picture 2" descr="Image result for going forward icon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362" y="161655"/>
            <a:ext cx="1187720" cy="118772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5355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lack tablet mockup  Free Vecto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24" t="7149" r="20339" b="9137"/>
          <a:stretch/>
        </p:blipFill>
        <p:spPr bwMode="auto">
          <a:xfrm>
            <a:off x="-1953299" y="2476718"/>
            <a:ext cx="1953299" cy="2746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Freeform 9"/>
          <p:cNvSpPr/>
          <p:nvPr/>
        </p:nvSpPr>
        <p:spPr>
          <a:xfrm>
            <a:off x="3496234" y="0"/>
            <a:ext cx="5647766" cy="3283418"/>
          </a:xfrm>
          <a:custGeom>
            <a:avLst/>
            <a:gdLst>
              <a:gd name="connsiteX0" fmla="*/ 77408 w 5647766"/>
              <a:gd name="connsiteY0" fmla="*/ 0 h 3283418"/>
              <a:gd name="connsiteX1" fmla="*/ 5570358 w 5647766"/>
              <a:gd name="connsiteY1" fmla="*/ 0 h 3283418"/>
              <a:gd name="connsiteX2" fmla="*/ 5590395 w 5647766"/>
              <a:gd name="connsiteY2" fmla="*/ 73718 h 3283418"/>
              <a:gd name="connsiteX3" fmla="*/ 5647766 w 5647766"/>
              <a:gd name="connsiteY3" fmla="*/ 612085 h 3283418"/>
              <a:gd name="connsiteX4" fmla="*/ 2823883 w 5647766"/>
              <a:gd name="connsiteY4" fmla="*/ 3283418 h 3283418"/>
              <a:gd name="connsiteX5" fmla="*/ 0 w 5647766"/>
              <a:gd name="connsiteY5" fmla="*/ 612085 h 3283418"/>
              <a:gd name="connsiteX6" fmla="*/ 57371 w 5647766"/>
              <a:gd name="connsiteY6" fmla="*/ 73718 h 3283418"/>
              <a:gd name="connsiteX7" fmla="*/ 77408 w 5647766"/>
              <a:gd name="connsiteY7" fmla="*/ 0 h 3283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7766" h="3283418">
                <a:moveTo>
                  <a:pt x="77408" y="0"/>
                </a:moveTo>
                <a:lnTo>
                  <a:pt x="5570358" y="0"/>
                </a:lnTo>
                <a:lnTo>
                  <a:pt x="5590395" y="73718"/>
                </a:lnTo>
                <a:cubicBezTo>
                  <a:pt x="5628011" y="247616"/>
                  <a:pt x="5647766" y="427668"/>
                  <a:pt x="5647766" y="612085"/>
                </a:cubicBezTo>
                <a:cubicBezTo>
                  <a:pt x="5647766" y="2087421"/>
                  <a:pt x="4383471" y="3283418"/>
                  <a:pt x="2823883" y="3283418"/>
                </a:cubicBezTo>
                <a:cubicBezTo>
                  <a:pt x="1264295" y="3283418"/>
                  <a:pt x="0" y="2087421"/>
                  <a:pt x="0" y="612085"/>
                </a:cubicBezTo>
                <a:cubicBezTo>
                  <a:pt x="0" y="427668"/>
                  <a:pt x="19755" y="247616"/>
                  <a:pt x="57371" y="73718"/>
                </a:cubicBezTo>
                <a:lnTo>
                  <a:pt x="77408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Tablets replaced paper based collection for rapid results</a:t>
            </a:r>
          </a:p>
          <a:p>
            <a:pPr algn="ctr"/>
            <a:r>
              <a:rPr lang="en-US" sz="3200" dirty="0"/>
              <a:t>a</a:t>
            </a:r>
            <a:r>
              <a:rPr lang="en-US" sz="3200" dirty="0" smtClean="0"/>
              <a:t>nd significant cost</a:t>
            </a:r>
          </a:p>
          <a:p>
            <a:pPr algn="ctr"/>
            <a:r>
              <a:rPr lang="en-US" sz="3200" dirty="0" smtClean="0"/>
              <a:t>savings</a:t>
            </a:r>
            <a:endParaRPr lang="en-ZA" sz="3200" dirty="0"/>
          </a:p>
        </p:txBody>
      </p:sp>
      <p:pic>
        <p:nvPicPr>
          <p:cNvPr id="1028" name="Picture 4" descr="http://krossberpools.com/uploads/3/3/5/8/3358479/1667650_orig.jpg?14276453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790" y="2691949"/>
            <a:ext cx="3114748" cy="1949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blackandpoly.files.wordpress.com/2014/10/lesson-learned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181" y="2826995"/>
            <a:ext cx="1563291" cy="1162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Freeform 10"/>
          <p:cNvSpPr/>
          <p:nvPr/>
        </p:nvSpPr>
        <p:spPr>
          <a:xfrm>
            <a:off x="3465057" y="0"/>
            <a:ext cx="5647766" cy="3283418"/>
          </a:xfrm>
          <a:custGeom>
            <a:avLst/>
            <a:gdLst>
              <a:gd name="connsiteX0" fmla="*/ 77408 w 5647766"/>
              <a:gd name="connsiteY0" fmla="*/ 0 h 3283418"/>
              <a:gd name="connsiteX1" fmla="*/ 5570358 w 5647766"/>
              <a:gd name="connsiteY1" fmla="*/ 0 h 3283418"/>
              <a:gd name="connsiteX2" fmla="*/ 5590395 w 5647766"/>
              <a:gd name="connsiteY2" fmla="*/ 73718 h 3283418"/>
              <a:gd name="connsiteX3" fmla="*/ 5647766 w 5647766"/>
              <a:gd name="connsiteY3" fmla="*/ 612085 h 3283418"/>
              <a:gd name="connsiteX4" fmla="*/ 2823883 w 5647766"/>
              <a:gd name="connsiteY4" fmla="*/ 3283418 h 3283418"/>
              <a:gd name="connsiteX5" fmla="*/ 0 w 5647766"/>
              <a:gd name="connsiteY5" fmla="*/ 612085 h 3283418"/>
              <a:gd name="connsiteX6" fmla="*/ 57371 w 5647766"/>
              <a:gd name="connsiteY6" fmla="*/ 73718 h 3283418"/>
              <a:gd name="connsiteX7" fmla="*/ 77408 w 5647766"/>
              <a:gd name="connsiteY7" fmla="*/ 0 h 3283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7766" h="3283418">
                <a:moveTo>
                  <a:pt x="77408" y="0"/>
                </a:moveTo>
                <a:lnTo>
                  <a:pt x="5570358" y="0"/>
                </a:lnTo>
                <a:lnTo>
                  <a:pt x="5590395" y="73718"/>
                </a:lnTo>
                <a:cubicBezTo>
                  <a:pt x="5628011" y="247616"/>
                  <a:pt x="5647766" y="427668"/>
                  <a:pt x="5647766" y="612085"/>
                </a:cubicBezTo>
                <a:cubicBezTo>
                  <a:pt x="5647766" y="2087421"/>
                  <a:pt x="4383471" y="3283418"/>
                  <a:pt x="2823883" y="3283418"/>
                </a:cubicBezTo>
                <a:cubicBezTo>
                  <a:pt x="1264295" y="3283418"/>
                  <a:pt x="0" y="2087421"/>
                  <a:pt x="0" y="612085"/>
                </a:cubicBezTo>
                <a:cubicBezTo>
                  <a:pt x="0" y="427668"/>
                  <a:pt x="19755" y="247616"/>
                  <a:pt x="57371" y="73718"/>
                </a:cubicBezTo>
                <a:lnTo>
                  <a:pt x="77408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Lessons learnt from this  pioneering survey will be </a:t>
            </a:r>
            <a:r>
              <a:rPr lang="en-US" sz="2800" dirty="0" smtClean="0"/>
              <a:t>implemented in Community </a:t>
            </a:r>
            <a:r>
              <a:rPr lang="en-US" sz="2800" dirty="0"/>
              <a:t>Survey </a:t>
            </a:r>
            <a:r>
              <a:rPr lang="en-US" sz="2800" dirty="0" smtClean="0"/>
              <a:t>which</a:t>
            </a:r>
          </a:p>
          <a:p>
            <a:pPr algn="ctr"/>
            <a:r>
              <a:rPr lang="en-US" sz="2800" dirty="0" smtClean="0"/>
              <a:t>goes </a:t>
            </a:r>
            <a:r>
              <a:rPr lang="en-US" sz="2800" dirty="0"/>
              <a:t>into field in </a:t>
            </a:r>
            <a:endParaRPr lang="en-US" sz="2800" dirty="0" smtClean="0"/>
          </a:p>
          <a:p>
            <a:pPr algn="ctr"/>
            <a:r>
              <a:rPr lang="en-US" sz="2800" dirty="0" smtClean="0"/>
              <a:t>March </a:t>
            </a:r>
            <a:r>
              <a:rPr lang="en-US" sz="2800" dirty="0"/>
              <a:t>2016</a:t>
            </a:r>
            <a:r>
              <a:rPr lang="en-US" sz="3200" dirty="0"/>
              <a:t>. </a:t>
            </a: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482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66667E-6 -2.22222E-6 L -0.4 -0.00139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00" y="-6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" presetID="63" presetClass="path" presetSubtype="0" accel="50000" decel="50000" fill="hold" nodeType="afterEffect" p14:presetBounceEnd="32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2569 -0.06828 L 0.37396 -0.06805 " pathEditMode="relative" rAng="0" ptsTypes="AA" p14:bounceEnd="3200">
                                          <p:cBhvr>
                                            <p:cTn id="9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1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0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66667E-6 -2.22222E-6 L -0.4 -0.00139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00" y="-6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" presetID="63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2569 -0.06828 L 0.37396 -0.06805 " pathEditMode="relative" rAng="0" ptsTypes="AA">
                                          <p:cBhvr>
                                            <p:cTn id="9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1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0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</p:bldLst>
      </p:timing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293662" y="4031060"/>
            <a:ext cx="2866397" cy="48871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9" name="Rounded Rectangle 8"/>
          <p:cNvSpPr/>
          <p:nvPr/>
        </p:nvSpPr>
        <p:spPr>
          <a:xfrm>
            <a:off x="6663690" y="3542345"/>
            <a:ext cx="2148892" cy="48871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1365215"/>
            <a:ext cx="3160059" cy="184893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526845"/>
            <a:ext cx="9144000" cy="1095956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dirty="0"/>
              <a:t>The KZN CSS 2015 data provide a </a:t>
            </a:r>
            <a:r>
              <a:rPr lang="en-US" sz="3600" b="1" dirty="0"/>
              <a:t>useful and critical mirror </a:t>
            </a:r>
            <a:r>
              <a:rPr lang="en-US" sz="3600" dirty="0"/>
              <a:t>from which the provincial and local governments in KwaZulu-Natal can assess how their plans and programmes resonate with the people they serve</a:t>
            </a:r>
            <a:endParaRPr lang="en-US" sz="36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160059" y="1380715"/>
            <a:ext cx="3160059" cy="18489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983941" y="1380715"/>
            <a:ext cx="3160059" cy="184893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059" y="1349714"/>
            <a:ext cx="3186552" cy="1864434"/>
          </a:xfrm>
          <a:prstGeom prst="rect">
            <a:avLst/>
          </a:prstGeom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944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06550" y="3443189"/>
            <a:ext cx="5930900" cy="9906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89000"/>
                </a:schemeClr>
              </a:gs>
              <a:gs pos="23000">
                <a:schemeClr val="accent3">
                  <a:lumMod val="89000"/>
                </a:schemeClr>
              </a:gs>
              <a:gs pos="69000">
                <a:schemeClr val="accent3">
                  <a:lumMod val="75000"/>
                </a:schemeClr>
              </a:gs>
              <a:gs pos="97000">
                <a:schemeClr val="accent3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pic>
        <p:nvPicPr>
          <p:cNvPr id="9" name="Picture 2" descr="http://secoza.co.za/wp-content/uploads/2013/12/Google-Communities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8" t="10547" r="10547" b="10328"/>
          <a:stretch/>
        </p:blipFill>
        <p:spPr bwMode="auto">
          <a:xfrm>
            <a:off x="6265863" y="2753360"/>
            <a:ext cx="2298699" cy="22987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val 7"/>
          <p:cNvSpPr/>
          <p:nvPr/>
        </p:nvSpPr>
        <p:spPr>
          <a:xfrm>
            <a:off x="6265862" y="2753360"/>
            <a:ext cx="2298700" cy="22987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pic>
        <p:nvPicPr>
          <p:cNvPr id="10" name="Picture 2" descr="https://pbs.twimg.com/profile_images/1610392352/CoatofArm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784" y="3247640"/>
            <a:ext cx="1420232" cy="1411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ounded Rectangle 18"/>
          <p:cNvSpPr/>
          <p:nvPr/>
        </p:nvSpPr>
        <p:spPr>
          <a:xfrm>
            <a:off x="1817370" y="1086934"/>
            <a:ext cx="2457450" cy="48871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20" name="Rounded Rectangle 19"/>
          <p:cNvSpPr/>
          <p:nvPr/>
        </p:nvSpPr>
        <p:spPr>
          <a:xfrm>
            <a:off x="3874770" y="598219"/>
            <a:ext cx="1291590" cy="48871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0745" r="20745"/>
          <a:stretch/>
        </p:blipFill>
        <p:spPr>
          <a:xfrm>
            <a:off x="157163" y="2758122"/>
            <a:ext cx="2293938" cy="2293938"/>
          </a:xfrm>
          <a:prstGeom prst="ellipse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307" y="3653633"/>
            <a:ext cx="1662110" cy="49815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212333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The CSS has provided a solid platform to engage with the Citizens of </a:t>
            </a:r>
            <a:r>
              <a:rPr lang="en-US" sz="2800" dirty="0" smtClean="0"/>
              <a:t>KwaZulu-Natal.</a:t>
            </a:r>
            <a:r>
              <a:rPr lang="en-US" sz="2800" b="1" dirty="0" smtClean="0"/>
              <a:t> Stats SA </a:t>
            </a:r>
            <a:r>
              <a:rPr lang="en-US" sz="2800" dirty="0" smtClean="0"/>
              <a:t>has provided statistics, the </a:t>
            </a:r>
            <a:r>
              <a:rPr lang="en-US" sz="2800" b="1" dirty="0" smtClean="0"/>
              <a:t>conduit of trust </a:t>
            </a:r>
            <a:r>
              <a:rPr lang="en-US" sz="2800" dirty="0" smtClean="0"/>
              <a:t>for this engagement  </a:t>
            </a:r>
            <a:endParaRPr lang="en-US" sz="2800" dirty="0"/>
          </a:p>
        </p:txBody>
      </p:sp>
      <p:sp>
        <p:nvSpPr>
          <p:cNvPr id="14" name="Rectangle 13"/>
          <p:cNvSpPr/>
          <p:nvPr/>
        </p:nvSpPr>
        <p:spPr>
          <a:xfrm>
            <a:off x="3784600" y="4011930"/>
            <a:ext cx="952500" cy="128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5" name="Moon 4"/>
          <p:cNvSpPr/>
          <p:nvPr/>
        </p:nvSpPr>
        <p:spPr>
          <a:xfrm rot="16200000">
            <a:off x="3840627" y="3032368"/>
            <a:ext cx="1005840" cy="4457700"/>
          </a:xfrm>
          <a:prstGeom prst="moon">
            <a:avLst>
              <a:gd name="adj" fmla="val 20455"/>
            </a:avLst>
          </a:prstGeom>
          <a:gradFill flip="none" rotWithShape="1">
            <a:gsLst>
              <a:gs pos="0">
                <a:schemeClr val="accent3">
                  <a:lumMod val="89000"/>
                </a:schemeClr>
              </a:gs>
              <a:gs pos="23000">
                <a:schemeClr val="accent3">
                  <a:lumMod val="89000"/>
                </a:schemeClr>
              </a:gs>
              <a:gs pos="69000">
                <a:schemeClr val="accent3">
                  <a:lumMod val="75000"/>
                </a:schemeClr>
              </a:gs>
              <a:gs pos="97000">
                <a:schemeClr val="accent3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21" name="Moon 20"/>
          <p:cNvSpPr/>
          <p:nvPr/>
        </p:nvSpPr>
        <p:spPr>
          <a:xfrm rot="16200000">
            <a:off x="3840627" y="3007620"/>
            <a:ext cx="1005840" cy="3943190"/>
          </a:xfrm>
          <a:prstGeom prst="moon">
            <a:avLst>
              <a:gd name="adj" fmla="val 20455"/>
            </a:avLst>
          </a:prstGeom>
          <a:gradFill flip="none" rotWithShape="1">
            <a:gsLst>
              <a:gs pos="0">
                <a:schemeClr val="accent3">
                  <a:lumMod val="89000"/>
                </a:schemeClr>
              </a:gs>
              <a:gs pos="23000">
                <a:schemeClr val="accent3">
                  <a:lumMod val="89000"/>
                </a:schemeClr>
              </a:gs>
              <a:gs pos="69000">
                <a:schemeClr val="accent3">
                  <a:lumMod val="75000"/>
                </a:schemeClr>
              </a:gs>
              <a:gs pos="97000">
                <a:schemeClr val="accent3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22" name="Moon 21"/>
          <p:cNvSpPr/>
          <p:nvPr/>
        </p:nvSpPr>
        <p:spPr>
          <a:xfrm rot="5400000" flipV="1">
            <a:off x="4073059" y="1429706"/>
            <a:ext cx="540976" cy="3365105"/>
          </a:xfrm>
          <a:prstGeom prst="moon">
            <a:avLst>
              <a:gd name="adj" fmla="val 20455"/>
            </a:avLst>
          </a:prstGeom>
          <a:gradFill flip="none" rotWithShape="1">
            <a:gsLst>
              <a:gs pos="0">
                <a:schemeClr val="accent3">
                  <a:lumMod val="89000"/>
                </a:schemeClr>
              </a:gs>
              <a:gs pos="23000">
                <a:schemeClr val="accent3">
                  <a:lumMod val="89000"/>
                </a:schemeClr>
              </a:gs>
              <a:gs pos="69000">
                <a:schemeClr val="accent3">
                  <a:lumMod val="75000"/>
                </a:schemeClr>
              </a:gs>
              <a:gs pos="97000">
                <a:schemeClr val="accent3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23" name="Moon 22"/>
          <p:cNvSpPr/>
          <p:nvPr/>
        </p:nvSpPr>
        <p:spPr>
          <a:xfrm rot="5400000" flipV="1">
            <a:off x="3840627" y="279663"/>
            <a:ext cx="1005840" cy="4457700"/>
          </a:xfrm>
          <a:prstGeom prst="moon">
            <a:avLst>
              <a:gd name="adj" fmla="val 20455"/>
            </a:avLst>
          </a:prstGeom>
          <a:gradFill flip="none" rotWithShape="1">
            <a:gsLst>
              <a:gs pos="0">
                <a:schemeClr val="accent3">
                  <a:lumMod val="89000"/>
                </a:schemeClr>
              </a:gs>
              <a:gs pos="23000">
                <a:schemeClr val="accent3">
                  <a:lumMod val="89000"/>
                </a:schemeClr>
              </a:gs>
              <a:gs pos="69000">
                <a:schemeClr val="accent3">
                  <a:lumMod val="75000"/>
                </a:schemeClr>
              </a:gs>
              <a:gs pos="97000">
                <a:schemeClr val="accent3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24" name="Moon 23"/>
          <p:cNvSpPr/>
          <p:nvPr/>
        </p:nvSpPr>
        <p:spPr>
          <a:xfrm rot="5400000" flipV="1">
            <a:off x="3840627" y="830137"/>
            <a:ext cx="1005840" cy="3943190"/>
          </a:xfrm>
          <a:prstGeom prst="moon">
            <a:avLst>
              <a:gd name="adj" fmla="val 20455"/>
            </a:avLst>
          </a:prstGeom>
          <a:gradFill flip="none" rotWithShape="1">
            <a:gsLst>
              <a:gs pos="0">
                <a:schemeClr val="accent3">
                  <a:lumMod val="89000"/>
                </a:schemeClr>
              </a:gs>
              <a:gs pos="23000">
                <a:schemeClr val="accent3">
                  <a:lumMod val="89000"/>
                </a:schemeClr>
              </a:gs>
              <a:gs pos="69000">
                <a:schemeClr val="accent3">
                  <a:lumMod val="75000"/>
                </a:schemeClr>
              </a:gs>
              <a:gs pos="97000">
                <a:schemeClr val="accent3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25" name="Moon 24"/>
          <p:cNvSpPr/>
          <p:nvPr/>
        </p:nvSpPr>
        <p:spPr>
          <a:xfrm rot="16200000">
            <a:off x="4073059" y="3082324"/>
            <a:ext cx="540976" cy="3365105"/>
          </a:xfrm>
          <a:prstGeom prst="moon">
            <a:avLst>
              <a:gd name="adj" fmla="val 20455"/>
            </a:avLst>
          </a:prstGeom>
          <a:gradFill flip="none" rotWithShape="1">
            <a:gsLst>
              <a:gs pos="0">
                <a:schemeClr val="accent3">
                  <a:lumMod val="89000"/>
                </a:schemeClr>
              </a:gs>
              <a:gs pos="23000">
                <a:schemeClr val="accent3">
                  <a:lumMod val="89000"/>
                </a:schemeClr>
              </a:gs>
              <a:gs pos="69000">
                <a:schemeClr val="accent3">
                  <a:lumMod val="75000"/>
                </a:schemeClr>
              </a:gs>
              <a:gs pos="97000">
                <a:schemeClr val="accent3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5996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 rot="10800000">
            <a:off x="4583080" y="2760930"/>
            <a:ext cx="1121152" cy="807827"/>
          </a:xfrm>
          <a:custGeom>
            <a:avLst/>
            <a:gdLst>
              <a:gd name="T0" fmla="*/ 2601 w 11008"/>
              <a:gd name="T1" fmla="*/ 7085 h 7085"/>
              <a:gd name="T2" fmla="*/ 11008 w 11008"/>
              <a:gd name="T3" fmla="*/ 4404 h 7085"/>
              <a:gd name="T4" fmla="*/ 11008 w 11008"/>
              <a:gd name="T5" fmla="*/ 0 h 7085"/>
              <a:gd name="T6" fmla="*/ 1503 w 11008"/>
              <a:gd name="T7" fmla="*/ 3032 h 7085"/>
              <a:gd name="T8" fmla="*/ 0 w 11008"/>
              <a:gd name="T9" fmla="*/ 3511 h 7085"/>
              <a:gd name="T10" fmla="*/ 2601 w 11008"/>
              <a:gd name="T11" fmla="*/ 7085 h 70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008" h="7085">
                <a:moveTo>
                  <a:pt x="2601" y="7085"/>
                </a:moveTo>
                <a:lnTo>
                  <a:pt x="11008" y="4404"/>
                </a:lnTo>
                <a:lnTo>
                  <a:pt x="11008" y="0"/>
                </a:lnTo>
                <a:lnTo>
                  <a:pt x="1503" y="3032"/>
                </a:lnTo>
                <a:lnTo>
                  <a:pt x="0" y="3511"/>
                </a:lnTo>
                <a:lnTo>
                  <a:pt x="2601" y="7085"/>
                </a:ln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50000"/>
                </a:schemeClr>
              </a:gs>
              <a:gs pos="50000">
                <a:schemeClr val="accent4">
                  <a:lumMod val="75000"/>
                </a:schemeClr>
              </a:gs>
              <a:gs pos="100000">
                <a:srgbClr val="DAA600"/>
              </a:gs>
            </a:gsLst>
            <a:lin ang="108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 rot="10800000">
            <a:off x="4583081" y="2673400"/>
            <a:ext cx="855985" cy="393885"/>
          </a:xfrm>
          <a:custGeom>
            <a:avLst/>
            <a:gdLst>
              <a:gd name="T0" fmla="*/ 8407 w 8407"/>
              <a:gd name="T1" fmla="*/ 1425 h 3452"/>
              <a:gd name="T2" fmla="*/ 8407 w 8407"/>
              <a:gd name="T3" fmla="*/ 0 h 3452"/>
              <a:gd name="T4" fmla="*/ 0 w 8407"/>
              <a:gd name="T5" fmla="*/ 2681 h 3452"/>
              <a:gd name="T6" fmla="*/ 75 w 8407"/>
              <a:gd name="T7" fmla="*/ 2785 h 3452"/>
              <a:gd name="T8" fmla="*/ 2051 w 8407"/>
              <a:gd name="T9" fmla="*/ 3452 h 3452"/>
              <a:gd name="T10" fmla="*/ 8407 w 8407"/>
              <a:gd name="T11" fmla="*/ 1425 h 3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407" h="3452">
                <a:moveTo>
                  <a:pt x="8407" y="1425"/>
                </a:moveTo>
                <a:lnTo>
                  <a:pt x="8407" y="0"/>
                </a:lnTo>
                <a:lnTo>
                  <a:pt x="0" y="2681"/>
                </a:lnTo>
                <a:lnTo>
                  <a:pt x="75" y="2785"/>
                </a:lnTo>
                <a:lnTo>
                  <a:pt x="2051" y="3452"/>
                </a:lnTo>
                <a:lnTo>
                  <a:pt x="8407" y="1425"/>
                </a:lnTo>
                <a:close/>
              </a:path>
            </a:pathLst>
          </a:custGeom>
          <a:solidFill>
            <a:srgbClr val="8B69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 rot="10800000">
            <a:off x="4583081" y="3314374"/>
            <a:ext cx="1616658" cy="1194418"/>
          </a:xfrm>
          <a:custGeom>
            <a:avLst/>
            <a:gdLst>
              <a:gd name="T0" fmla="*/ 3918 w 15876"/>
              <a:gd name="T1" fmla="*/ 10447 h 10481"/>
              <a:gd name="T2" fmla="*/ 4018 w 15876"/>
              <a:gd name="T3" fmla="*/ 10481 h 10481"/>
              <a:gd name="T4" fmla="*/ 15876 w 15876"/>
              <a:gd name="T5" fmla="*/ 6700 h 10481"/>
              <a:gd name="T6" fmla="*/ 15876 w 15876"/>
              <a:gd name="T7" fmla="*/ 0 h 10481"/>
              <a:gd name="T8" fmla="*/ 1592 w 15876"/>
              <a:gd name="T9" fmla="*/ 4555 h 10481"/>
              <a:gd name="T10" fmla="*/ 0 w 15876"/>
              <a:gd name="T11" fmla="*/ 5063 h 10481"/>
              <a:gd name="T12" fmla="*/ 3918 w 15876"/>
              <a:gd name="T13" fmla="*/ 10447 h 10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876" h="10481">
                <a:moveTo>
                  <a:pt x="3918" y="10447"/>
                </a:moveTo>
                <a:lnTo>
                  <a:pt x="4018" y="10481"/>
                </a:lnTo>
                <a:lnTo>
                  <a:pt x="15876" y="6700"/>
                </a:lnTo>
                <a:lnTo>
                  <a:pt x="15876" y="0"/>
                </a:lnTo>
                <a:lnTo>
                  <a:pt x="1592" y="4555"/>
                </a:lnTo>
                <a:lnTo>
                  <a:pt x="0" y="5063"/>
                </a:lnTo>
                <a:lnTo>
                  <a:pt x="3918" y="10447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75000"/>
                </a:schemeClr>
              </a:gs>
              <a:gs pos="50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108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 rot="10800000">
            <a:off x="3377614" y="3228668"/>
            <a:ext cx="1205467" cy="516062"/>
          </a:xfrm>
          <a:custGeom>
            <a:avLst/>
            <a:gdLst>
              <a:gd name="T0" fmla="*/ 9472 w 11839"/>
              <a:gd name="T1" fmla="*/ 4525 h 4525"/>
              <a:gd name="T2" fmla="*/ 11839 w 11839"/>
              <a:gd name="T3" fmla="*/ 3725 h 4525"/>
              <a:gd name="T4" fmla="*/ 0 w 11839"/>
              <a:gd name="T5" fmla="*/ 0 h 4525"/>
              <a:gd name="T6" fmla="*/ 0 w 11839"/>
              <a:gd name="T7" fmla="*/ 1544 h 4525"/>
              <a:gd name="T8" fmla="*/ 9472 w 11839"/>
              <a:gd name="T9" fmla="*/ 4525 h 4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39" h="4525">
                <a:moveTo>
                  <a:pt x="9472" y="4525"/>
                </a:moveTo>
                <a:lnTo>
                  <a:pt x="11839" y="3725"/>
                </a:lnTo>
                <a:lnTo>
                  <a:pt x="0" y="0"/>
                </a:lnTo>
                <a:lnTo>
                  <a:pt x="0" y="1544"/>
                </a:lnTo>
                <a:lnTo>
                  <a:pt x="9472" y="4525"/>
                </a:lnTo>
                <a:close/>
              </a:path>
            </a:pathLst>
          </a:custGeom>
          <a:solidFill>
            <a:srgbClr val="67944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 rot="10800000">
            <a:off x="4583080" y="3223197"/>
            <a:ext cx="1207300" cy="521533"/>
          </a:xfrm>
          <a:custGeom>
            <a:avLst/>
            <a:gdLst>
              <a:gd name="T0" fmla="*/ 2353 w 11858"/>
              <a:gd name="T1" fmla="*/ 4576 h 4576"/>
              <a:gd name="T2" fmla="*/ 11858 w 11858"/>
              <a:gd name="T3" fmla="*/ 1544 h 4576"/>
              <a:gd name="T4" fmla="*/ 11858 w 11858"/>
              <a:gd name="T5" fmla="*/ 0 h 4576"/>
              <a:gd name="T6" fmla="*/ 0 w 11858"/>
              <a:gd name="T7" fmla="*/ 3781 h 4576"/>
              <a:gd name="T8" fmla="*/ 2353 w 11858"/>
              <a:gd name="T9" fmla="*/ 4576 h 4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58" h="4576">
                <a:moveTo>
                  <a:pt x="2353" y="4576"/>
                </a:moveTo>
                <a:lnTo>
                  <a:pt x="11858" y="1544"/>
                </a:lnTo>
                <a:lnTo>
                  <a:pt x="11858" y="0"/>
                </a:lnTo>
                <a:lnTo>
                  <a:pt x="0" y="3781"/>
                </a:lnTo>
                <a:lnTo>
                  <a:pt x="2353" y="4576"/>
                </a:lnTo>
                <a:close/>
              </a:path>
            </a:pathLst>
          </a:custGeom>
          <a:solidFill>
            <a:srgbClr val="6591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 rot="10800000">
            <a:off x="4583081" y="3989084"/>
            <a:ext cx="1721747" cy="718474"/>
          </a:xfrm>
          <a:custGeom>
            <a:avLst/>
            <a:gdLst>
              <a:gd name="T0" fmla="*/ 16909 w 16909"/>
              <a:gd name="T1" fmla="*/ 1750 h 6305"/>
              <a:gd name="T2" fmla="*/ 16909 w 16909"/>
              <a:gd name="T3" fmla="*/ 0 h 6305"/>
              <a:gd name="T4" fmla="*/ 0 w 16909"/>
              <a:gd name="T5" fmla="*/ 5393 h 6305"/>
              <a:gd name="T6" fmla="*/ 26 w 16909"/>
              <a:gd name="T7" fmla="*/ 5428 h 6305"/>
              <a:gd name="T8" fmla="*/ 2625 w 16909"/>
              <a:gd name="T9" fmla="*/ 6305 h 6305"/>
              <a:gd name="T10" fmla="*/ 16909 w 16909"/>
              <a:gd name="T11" fmla="*/ 1750 h 6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909" h="6305">
                <a:moveTo>
                  <a:pt x="16909" y="1750"/>
                </a:moveTo>
                <a:lnTo>
                  <a:pt x="16909" y="0"/>
                </a:lnTo>
                <a:lnTo>
                  <a:pt x="0" y="5393"/>
                </a:lnTo>
                <a:lnTo>
                  <a:pt x="26" y="5428"/>
                </a:lnTo>
                <a:lnTo>
                  <a:pt x="2625" y="6305"/>
                </a:lnTo>
                <a:lnTo>
                  <a:pt x="16909" y="1750"/>
                </a:lnTo>
                <a:close/>
              </a:path>
            </a:pathLst>
          </a:custGeom>
          <a:solidFill>
            <a:srgbClr val="5274B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 rot="10800000">
            <a:off x="4583081" y="2222074"/>
            <a:ext cx="770449" cy="682003"/>
          </a:xfrm>
          <a:custGeom>
            <a:avLst/>
            <a:gdLst>
              <a:gd name="T0" fmla="*/ 2601 w 7565"/>
              <a:gd name="T1" fmla="*/ 5988 h 5988"/>
              <a:gd name="T2" fmla="*/ 7565 w 7565"/>
              <a:gd name="T3" fmla="*/ 4405 h 5988"/>
              <a:gd name="T4" fmla="*/ 7565 w 7565"/>
              <a:gd name="T5" fmla="*/ 0 h 5988"/>
              <a:gd name="T6" fmla="*/ 1209 w 7565"/>
              <a:gd name="T7" fmla="*/ 2027 h 5988"/>
              <a:gd name="T8" fmla="*/ 0 w 7565"/>
              <a:gd name="T9" fmla="*/ 2413 h 5988"/>
              <a:gd name="T10" fmla="*/ 2601 w 7565"/>
              <a:gd name="T11" fmla="*/ 5988 h 5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565" h="5988">
                <a:moveTo>
                  <a:pt x="2601" y="5988"/>
                </a:moveTo>
                <a:lnTo>
                  <a:pt x="7565" y="4405"/>
                </a:lnTo>
                <a:lnTo>
                  <a:pt x="7565" y="0"/>
                </a:lnTo>
                <a:lnTo>
                  <a:pt x="1209" y="2027"/>
                </a:lnTo>
                <a:lnTo>
                  <a:pt x="0" y="2413"/>
                </a:lnTo>
                <a:lnTo>
                  <a:pt x="2601" y="5988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75000"/>
                </a:schemeClr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108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 rot="10800000">
            <a:off x="2962757" y="3319845"/>
            <a:ext cx="1620324" cy="1188947"/>
          </a:xfrm>
          <a:custGeom>
            <a:avLst/>
            <a:gdLst>
              <a:gd name="T0" fmla="*/ 11839 w 15915"/>
              <a:gd name="T1" fmla="*/ 10425 h 10425"/>
              <a:gd name="T2" fmla="*/ 12018 w 15915"/>
              <a:gd name="T3" fmla="*/ 10365 h 10425"/>
              <a:gd name="T4" fmla="*/ 15915 w 15915"/>
              <a:gd name="T5" fmla="*/ 5008 h 10425"/>
              <a:gd name="T6" fmla="*/ 14281 w 15915"/>
              <a:gd name="T7" fmla="*/ 4494 h 10425"/>
              <a:gd name="T8" fmla="*/ 0 w 15915"/>
              <a:gd name="T9" fmla="*/ 0 h 10425"/>
              <a:gd name="T10" fmla="*/ 0 w 15915"/>
              <a:gd name="T11" fmla="*/ 6700 h 10425"/>
              <a:gd name="T12" fmla="*/ 11839 w 15915"/>
              <a:gd name="T13" fmla="*/ 10425 h 10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915" h="10425">
                <a:moveTo>
                  <a:pt x="11839" y="10425"/>
                </a:moveTo>
                <a:lnTo>
                  <a:pt x="12018" y="10365"/>
                </a:lnTo>
                <a:lnTo>
                  <a:pt x="15915" y="5008"/>
                </a:lnTo>
                <a:lnTo>
                  <a:pt x="14281" y="4494"/>
                </a:lnTo>
                <a:lnTo>
                  <a:pt x="0" y="0"/>
                </a:lnTo>
                <a:lnTo>
                  <a:pt x="0" y="6700"/>
                </a:lnTo>
                <a:lnTo>
                  <a:pt x="11839" y="10425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75000"/>
                </a:schemeClr>
              </a:gs>
              <a:gs pos="50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108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 rot="10800000">
            <a:off x="3459485" y="2764577"/>
            <a:ext cx="1123596" cy="804180"/>
          </a:xfrm>
          <a:custGeom>
            <a:avLst/>
            <a:gdLst>
              <a:gd name="T0" fmla="*/ 8427 w 11034"/>
              <a:gd name="T1" fmla="*/ 7056 h 7056"/>
              <a:gd name="T2" fmla="*/ 11034 w 11034"/>
              <a:gd name="T3" fmla="*/ 3473 h 7056"/>
              <a:gd name="T4" fmla="*/ 9472 w 11034"/>
              <a:gd name="T5" fmla="*/ 2981 h 7056"/>
              <a:gd name="T6" fmla="*/ 0 w 11034"/>
              <a:gd name="T7" fmla="*/ 0 h 7056"/>
              <a:gd name="T8" fmla="*/ 0 w 11034"/>
              <a:gd name="T9" fmla="*/ 4404 h 7056"/>
              <a:gd name="T10" fmla="*/ 8427 w 11034"/>
              <a:gd name="T11" fmla="*/ 7056 h 7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034" h="7056">
                <a:moveTo>
                  <a:pt x="8427" y="7056"/>
                </a:moveTo>
                <a:lnTo>
                  <a:pt x="11034" y="3473"/>
                </a:lnTo>
                <a:lnTo>
                  <a:pt x="9472" y="2981"/>
                </a:lnTo>
                <a:lnTo>
                  <a:pt x="0" y="0"/>
                </a:lnTo>
                <a:lnTo>
                  <a:pt x="0" y="4404"/>
                </a:lnTo>
                <a:lnTo>
                  <a:pt x="8427" y="7056"/>
                </a:ln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50000"/>
                </a:schemeClr>
              </a:gs>
              <a:gs pos="50000">
                <a:schemeClr val="accent4">
                  <a:lumMod val="75000"/>
                </a:schemeClr>
              </a:gs>
              <a:gs pos="100000">
                <a:srgbClr val="DAA600"/>
              </a:gs>
            </a:gsLst>
            <a:lin ang="108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 rot="10800000">
            <a:off x="2857057" y="3996378"/>
            <a:ext cx="1726024" cy="711180"/>
          </a:xfrm>
          <a:custGeom>
            <a:avLst/>
            <a:gdLst>
              <a:gd name="T0" fmla="*/ 0 w 16950"/>
              <a:gd name="T1" fmla="*/ 1750 h 6244"/>
              <a:gd name="T2" fmla="*/ 14281 w 16950"/>
              <a:gd name="T3" fmla="*/ 6244 h 6244"/>
              <a:gd name="T4" fmla="*/ 16942 w 16950"/>
              <a:gd name="T5" fmla="*/ 5346 h 6244"/>
              <a:gd name="T6" fmla="*/ 16950 w 16950"/>
              <a:gd name="T7" fmla="*/ 5334 h 6244"/>
              <a:gd name="T8" fmla="*/ 0 w 16950"/>
              <a:gd name="T9" fmla="*/ 0 h 6244"/>
              <a:gd name="T10" fmla="*/ 0 w 16950"/>
              <a:gd name="T11" fmla="*/ 1750 h 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950" h="6244">
                <a:moveTo>
                  <a:pt x="0" y="1750"/>
                </a:moveTo>
                <a:lnTo>
                  <a:pt x="14281" y="6244"/>
                </a:lnTo>
                <a:lnTo>
                  <a:pt x="16942" y="5346"/>
                </a:lnTo>
                <a:lnTo>
                  <a:pt x="16950" y="5334"/>
                </a:lnTo>
                <a:lnTo>
                  <a:pt x="0" y="0"/>
                </a:lnTo>
                <a:lnTo>
                  <a:pt x="0" y="1750"/>
                </a:lnTo>
                <a:close/>
              </a:path>
            </a:pathLst>
          </a:custGeom>
          <a:solidFill>
            <a:srgbClr val="A1B8E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 rot="10800000">
            <a:off x="4583081" y="4093026"/>
            <a:ext cx="2261855" cy="1686773"/>
          </a:xfrm>
          <a:custGeom>
            <a:avLst/>
            <a:gdLst>
              <a:gd name="T0" fmla="*/ 5304 w 22213"/>
              <a:gd name="T1" fmla="*/ 14794 h 14794"/>
              <a:gd name="T2" fmla="*/ 22213 w 22213"/>
              <a:gd name="T3" fmla="*/ 9401 h 14794"/>
              <a:gd name="T4" fmla="*/ 22213 w 22213"/>
              <a:gd name="T5" fmla="*/ 0 h 14794"/>
              <a:gd name="T6" fmla="*/ 0 w 22213"/>
              <a:gd name="T7" fmla="*/ 7501 h 14794"/>
              <a:gd name="T8" fmla="*/ 5304 w 22213"/>
              <a:gd name="T9" fmla="*/ 14794 h 14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13" h="14794">
                <a:moveTo>
                  <a:pt x="5304" y="14794"/>
                </a:moveTo>
                <a:lnTo>
                  <a:pt x="22213" y="9401"/>
                </a:lnTo>
                <a:lnTo>
                  <a:pt x="22213" y="0"/>
                </a:lnTo>
                <a:lnTo>
                  <a:pt x="0" y="7501"/>
                </a:lnTo>
                <a:lnTo>
                  <a:pt x="5304" y="14794"/>
                </a:ln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40000"/>
                  <a:lumOff val="60000"/>
                </a:schemeClr>
              </a:gs>
            </a:gsLst>
            <a:lin ang="108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 rot="10800000">
            <a:off x="4583080" y="2149134"/>
            <a:ext cx="505282" cy="253472"/>
          </a:xfrm>
          <a:custGeom>
            <a:avLst/>
            <a:gdLst>
              <a:gd name="T0" fmla="*/ 4964 w 4964"/>
              <a:gd name="T1" fmla="*/ 1177 h 2225"/>
              <a:gd name="T2" fmla="*/ 4964 w 4964"/>
              <a:gd name="T3" fmla="*/ 0 h 2225"/>
              <a:gd name="T4" fmla="*/ 0 w 4964"/>
              <a:gd name="T5" fmla="*/ 1583 h 2225"/>
              <a:gd name="T6" fmla="*/ 73 w 4964"/>
              <a:gd name="T7" fmla="*/ 1683 h 2225"/>
              <a:gd name="T8" fmla="*/ 1676 w 4964"/>
              <a:gd name="T9" fmla="*/ 2225 h 2225"/>
              <a:gd name="T10" fmla="*/ 4964 w 4964"/>
              <a:gd name="T11" fmla="*/ 1177 h 2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64" h="2225">
                <a:moveTo>
                  <a:pt x="4964" y="1177"/>
                </a:moveTo>
                <a:lnTo>
                  <a:pt x="4964" y="0"/>
                </a:lnTo>
                <a:lnTo>
                  <a:pt x="0" y="1583"/>
                </a:lnTo>
                <a:lnTo>
                  <a:pt x="73" y="1683"/>
                </a:lnTo>
                <a:lnTo>
                  <a:pt x="1676" y="2225"/>
                </a:lnTo>
                <a:lnTo>
                  <a:pt x="4964" y="1177"/>
                </a:lnTo>
                <a:close/>
              </a:path>
            </a:pathLst>
          </a:custGeom>
          <a:solidFill>
            <a:srgbClr val="CA641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 rot="10800000">
            <a:off x="3725262" y="2678871"/>
            <a:ext cx="857818" cy="388414"/>
          </a:xfrm>
          <a:custGeom>
            <a:avLst/>
            <a:gdLst>
              <a:gd name="T0" fmla="*/ 0 w 8427"/>
              <a:gd name="T1" fmla="*/ 1425 h 3409"/>
              <a:gd name="T2" fmla="*/ 6302 w 8427"/>
              <a:gd name="T3" fmla="*/ 3409 h 3409"/>
              <a:gd name="T4" fmla="*/ 8391 w 8427"/>
              <a:gd name="T5" fmla="*/ 2703 h 3409"/>
              <a:gd name="T6" fmla="*/ 8427 w 8427"/>
              <a:gd name="T7" fmla="*/ 2652 h 3409"/>
              <a:gd name="T8" fmla="*/ 0 w 8427"/>
              <a:gd name="T9" fmla="*/ 0 h 3409"/>
              <a:gd name="T10" fmla="*/ 0 w 8427"/>
              <a:gd name="T11" fmla="*/ 1425 h 3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427" h="3409">
                <a:moveTo>
                  <a:pt x="0" y="1425"/>
                </a:moveTo>
                <a:lnTo>
                  <a:pt x="6302" y="3409"/>
                </a:lnTo>
                <a:lnTo>
                  <a:pt x="8391" y="2703"/>
                </a:lnTo>
                <a:lnTo>
                  <a:pt x="8427" y="2652"/>
                </a:lnTo>
                <a:lnTo>
                  <a:pt x="0" y="0"/>
                </a:lnTo>
                <a:lnTo>
                  <a:pt x="0" y="1425"/>
                </a:lnTo>
                <a:close/>
              </a:path>
            </a:pathLst>
          </a:custGeom>
          <a:solidFill>
            <a:srgbClr val="8A68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 rot="10800000">
            <a:off x="2321226" y="4100320"/>
            <a:ext cx="2261855" cy="1679479"/>
          </a:xfrm>
          <a:custGeom>
            <a:avLst/>
            <a:gdLst>
              <a:gd name="T0" fmla="*/ 16950 w 22213"/>
              <a:gd name="T1" fmla="*/ 14735 h 14735"/>
              <a:gd name="T2" fmla="*/ 22213 w 22213"/>
              <a:gd name="T3" fmla="*/ 7501 h 14735"/>
              <a:gd name="T4" fmla="*/ 0 w 22213"/>
              <a:gd name="T5" fmla="*/ 0 h 14735"/>
              <a:gd name="T6" fmla="*/ 0 w 22213"/>
              <a:gd name="T7" fmla="*/ 9401 h 14735"/>
              <a:gd name="T8" fmla="*/ 16950 w 22213"/>
              <a:gd name="T9" fmla="*/ 14735 h 14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13" h="14735">
                <a:moveTo>
                  <a:pt x="16950" y="14735"/>
                </a:moveTo>
                <a:lnTo>
                  <a:pt x="22213" y="7501"/>
                </a:lnTo>
                <a:lnTo>
                  <a:pt x="0" y="0"/>
                </a:lnTo>
                <a:lnTo>
                  <a:pt x="0" y="9401"/>
                </a:lnTo>
                <a:lnTo>
                  <a:pt x="16950" y="14735"/>
                </a:ln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40000"/>
                  <a:lumOff val="60000"/>
                </a:schemeClr>
              </a:gs>
            </a:gsLst>
            <a:lin ang="108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 rot="10800000">
            <a:off x="4583081" y="1444335"/>
            <a:ext cx="435019" cy="824239"/>
          </a:xfrm>
          <a:custGeom>
            <a:avLst/>
            <a:gdLst>
              <a:gd name="T0" fmla="*/ 4270 w 4270"/>
              <a:gd name="T1" fmla="*/ 7230 h 7230"/>
              <a:gd name="T2" fmla="*/ 4270 w 4270"/>
              <a:gd name="T3" fmla="*/ 0 h 7230"/>
              <a:gd name="T4" fmla="*/ 982 w 4270"/>
              <a:gd name="T5" fmla="*/ 1048 h 7230"/>
              <a:gd name="T6" fmla="*/ 0 w 4270"/>
              <a:gd name="T7" fmla="*/ 1361 h 7230"/>
              <a:gd name="T8" fmla="*/ 4270 w 4270"/>
              <a:gd name="T9" fmla="*/ 7230 h 7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70" h="7230">
                <a:moveTo>
                  <a:pt x="4270" y="7230"/>
                </a:moveTo>
                <a:lnTo>
                  <a:pt x="4270" y="0"/>
                </a:lnTo>
                <a:lnTo>
                  <a:pt x="982" y="1048"/>
                </a:lnTo>
                <a:lnTo>
                  <a:pt x="0" y="1361"/>
                </a:lnTo>
                <a:lnTo>
                  <a:pt x="4270" y="7230"/>
                </a:lnTo>
                <a:close/>
              </a:path>
            </a:pathLst>
          </a:custGeom>
          <a:gradFill flip="none" rotWithShape="1">
            <a:gsLst>
              <a:gs pos="0">
                <a:srgbClr val="C00000"/>
              </a:gs>
              <a:gs pos="50000">
                <a:srgbClr val="D7191C"/>
              </a:gs>
              <a:gs pos="100000">
                <a:srgbClr val="C00000"/>
              </a:gs>
            </a:gsLst>
            <a:lin ang="108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 rot="10800000">
            <a:off x="4147451" y="1483711"/>
            <a:ext cx="435630" cy="824239"/>
          </a:xfrm>
          <a:custGeom>
            <a:avLst/>
            <a:gdLst>
              <a:gd name="T0" fmla="*/ 4281 w 4281"/>
              <a:gd name="T1" fmla="*/ 1347 h 7230"/>
              <a:gd name="T2" fmla="*/ 3214 w 4281"/>
              <a:gd name="T3" fmla="*/ 1011 h 7230"/>
              <a:gd name="T4" fmla="*/ 0 w 4281"/>
              <a:gd name="T5" fmla="*/ 0 h 7230"/>
              <a:gd name="T6" fmla="*/ 0 w 4281"/>
              <a:gd name="T7" fmla="*/ 7230 h 7230"/>
              <a:gd name="T8" fmla="*/ 4281 w 4281"/>
              <a:gd name="T9" fmla="*/ 1347 h 7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81" h="7230">
                <a:moveTo>
                  <a:pt x="4281" y="1347"/>
                </a:moveTo>
                <a:lnTo>
                  <a:pt x="3214" y="1011"/>
                </a:lnTo>
                <a:lnTo>
                  <a:pt x="0" y="0"/>
                </a:lnTo>
                <a:lnTo>
                  <a:pt x="0" y="7230"/>
                </a:lnTo>
                <a:lnTo>
                  <a:pt x="4281" y="1347"/>
                </a:lnTo>
                <a:close/>
              </a:path>
            </a:pathLst>
          </a:custGeom>
          <a:gradFill flip="none" rotWithShape="1">
            <a:gsLst>
              <a:gs pos="0">
                <a:srgbClr val="C00000"/>
              </a:gs>
              <a:gs pos="50000">
                <a:srgbClr val="D7191C"/>
              </a:gs>
              <a:gs pos="100000">
                <a:srgbClr val="C00000"/>
              </a:gs>
            </a:gsLst>
            <a:lin ang="108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 rot="10800000">
            <a:off x="3810800" y="2223898"/>
            <a:ext cx="772281" cy="680180"/>
          </a:xfrm>
          <a:custGeom>
            <a:avLst/>
            <a:gdLst>
              <a:gd name="T0" fmla="*/ 4976 w 7584"/>
              <a:gd name="T1" fmla="*/ 5972 h 5972"/>
              <a:gd name="T2" fmla="*/ 7584 w 7584"/>
              <a:gd name="T3" fmla="*/ 2387 h 5972"/>
              <a:gd name="T4" fmla="*/ 6302 w 7584"/>
              <a:gd name="T5" fmla="*/ 1984 h 5972"/>
              <a:gd name="T6" fmla="*/ 0 w 7584"/>
              <a:gd name="T7" fmla="*/ 0 h 5972"/>
              <a:gd name="T8" fmla="*/ 0 w 7584"/>
              <a:gd name="T9" fmla="*/ 4405 h 5972"/>
              <a:gd name="T10" fmla="*/ 4976 w 7584"/>
              <a:gd name="T11" fmla="*/ 5972 h 5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584" h="5972">
                <a:moveTo>
                  <a:pt x="4976" y="5972"/>
                </a:moveTo>
                <a:lnTo>
                  <a:pt x="7584" y="2387"/>
                </a:lnTo>
                <a:lnTo>
                  <a:pt x="6302" y="1984"/>
                </a:lnTo>
                <a:lnTo>
                  <a:pt x="0" y="0"/>
                </a:lnTo>
                <a:lnTo>
                  <a:pt x="0" y="4405"/>
                </a:lnTo>
                <a:lnTo>
                  <a:pt x="4976" y="5972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75000"/>
                </a:schemeClr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108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 rot="10800000">
            <a:off x="4076577" y="2152780"/>
            <a:ext cx="506504" cy="249825"/>
          </a:xfrm>
          <a:custGeom>
            <a:avLst/>
            <a:gdLst>
              <a:gd name="T0" fmla="*/ 0 w 4976"/>
              <a:gd name="T1" fmla="*/ 1177 h 2188"/>
              <a:gd name="T2" fmla="*/ 3214 w 4976"/>
              <a:gd name="T3" fmla="*/ 2188 h 2188"/>
              <a:gd name="T4" fmla="*/ 4951 w 4976"/>
              <a:gd name="T5" fmla="*/ 1601 h 2188"/>
              <a:gd name="T6" fmla="*/ 4976 w 4976"/>
              <a:gd name="T7" fmla="*/ 1567 h 2188"/>
              <a:gd name="T8" fmla="*/ 0 w 4976"/>
              <a:gd name="T9" fmla="*/ 0 h 2188"/>
              <a:gd name="T10" fmla="*/ 0 w 4976"/>
              <a:gd name="T11" fmla="*/ 1177 h 2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76" h="2188">
                <a:moveTo>
                  <a:pt x="0" y="1177"/>
                </a:moveTo>
                <a:lnTo>
                  <a:pt x="3214" y="2188"/>
                </a:lnTo>
                <a:lnTo>
                  <a:pt x="4951" y="1601"/>
                </a:lnTo>
                <a:lnTo>
                  <a:pt x="4976" y="1567"/>
                </a:lnTo>
                <a:lnTo>
                  <a:pt x="0" y="0"/>
                </a:lnTo>
                <a:lnTo>
                  <a:pt x="0" y="1177"/>
                </a:lnTo>
                <a:close/>
              </a:path>
            </a:pathLst>
          </a:custGeom>
          <a:solidFill>
            <a:srgbClr val="D375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3" name="Freeform 22"/>
          <p:cNvSpPr/>
          <p:nvPr/>
        </p:nvSpPr>
        <p:spPr>
          <a:xfrm>
            <a:off x="0" y="1445051"/>
            <a:ext cx="4370701" cy="655446"/>
          </a:xfrm>
          <a:custGeom>
            <a:avLst/>
            <a:gdLst>
              <a:gd name="connsiteX0" fmla="*/ 0 w 4013867"/>
              <a:gd name="connsiteY0" fmla="*/ 0 h 655446"/>
              <a:gd name="connsiteX1" fmla="*/ 4013867 w 4013867"/>
              <a:gd name="connsiteY1" fmla="*/ 0 h 655446"/>
              <a:gd name="connsiteX2" fmla="*/ 3588468 w 4013867"/>
              <a:gd name="connsiteY2" fmla="*/ 655446 h 655446"/>
              <a:gd name="connsiteX3" fmla="*/ 0 w 4013867"/>
              <a:gd name="connsiteY3" fmla="*/ 655446 h 655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3867" h="655446">
                <a:moveTo>
                  <a:pt x="0" y="0"/>
                </a:moveTo>
                <a:lnTo>
                  <a:pt x="4013867" y="0"/>
                </a:lnTo>
                <a:lnTo>
                  <a:pt x="3588468" y="655446"/>
                </a:lnTo>
                <a:lnTo>
                  <a:pt x="0" y="655446"/>
                </a:lnTo>
                <a:close/>
              </a:path>
            </a:pathLst>
          </a:custGeom>
          <a:solidFill>
            <a:srgbClr val="C0000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36576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cap="small" dirty="0" smtClean="0">
                <a:solidFill>
                  <a:schemeClr val="bg1"/>
                </a:solidFill>
                <a:cs typeface="Arial" pitchFamily="34" charset="0"/>
              </a:rPr>
              <a:t>Type A :  1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cap="small" dirty="0" smtClean="0">
                <a:solidFill>
                  <a:schemeClr val="bg1"/>
                </a:solidFill>
                <a:cs typeface="Arial" pitchFamily="34" charset="0"/>
              </a:rPr>
              <a:t>Municipality</a:t>
            </a:r>
            <a:endParaRPr lang="en-US" sz="1600" cap="small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4" name="Freeform 23"/>
          <p:cNvSpPr/>
          <p:nvPr/>
        </p:nvSpPr>
        <p:spPr>
          <a:xfrm>
            <a:off x="0" y="2227094"/>
            <a:ext cx="3863137" cy="402591"/>
          </a:xfrm>
          <a:custGeom>
            <a:avLst/>
            <a:gdLst>
              <a:gd name="connsiteX0" fmla="*/ 0 w 3506303"/>
              <a:gd name="connsiteY0" fmla="*/ 0 h 402591"/>
              <a:gd name="connsiteX1" fmla="*/ 3506303 w 3506303"/>
              <a:gd name="connsiteY1" fmla="*/ 0 h 402591"/>
              <a:gd name="connsiteX2" fmla="*/ 3245012 w 3506303"/>
              <a:gd name="connsiteY2" fmla="*/ 402591 h 402591"/>
              <a:gd name="connsiteX3" fmla="*/ 0 w 3506303"/>
              <a:gd name="connsiteY3" fmla="*/ 402591 h 402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6303" h="402591">
                <a:moveTo>
                  <a:pt x="0" y="0"/>
                </a:moveTo>
                <a:lnTo>
                  <a:pt x="3506303" y="0"/>
                </a:lnTo>
                <a:lnTo>
                  <a:pt x="3245012" y="402591"/>
                </a:lnTo>
                <a:lnTo>
                  <a:pt x="0" y="402591"/>
                </a:lnTo>
                <a:close/>
              </a:path>
            </a:pathLst>
          </a:custGeom>
          <a:solidFill>
            <a:srgbClr val="FF7F0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36576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cap="small" dirty="0">
                <a:solidFill>
                  <a:schemeClr val="bg1"/>
                </a:solidFill>
                <a:cs typeface="Arial" pitchFamily="34" charset="0"/>
              </a:rPr>
              <a:t>Type B1: 3 Municipalities</a:t>
            </a:r>
          </a:p>
        </p:txBody>
      </p:sp>
      <p:sp>
        <p:nvSpPr>
          <p:cNvPr id="25" name="Freeform 24"/>
          <p:cNvSpPr/>
          <p:nvPr/>
        </p:nvSpPr>
        <p:spPr>
          <a:xfrm>
            <a:off x="0" y="2785187"/>
            <a:ext cx="3500921" cy="386041"/>
          </a:xfrm>
          <a:custGeom>
            <a:avLst/>
            <a:gdLst>
              <a:gd name="connsiteX0" fmla="*/ 0 w 3144088"/>
              <a:gd name="connsiteY0" fmla="*/ 0 h 386041"/>
              <a:gd name="connsiteX1" fmla="*/ 3144088 w 3144088"/>
              <a:gd name="connsiteY1" fmla="*/ 0 h 386041"/>
              <a:gd name="connsiteX2" fmla="*/ 2893538 w 3144088"/>
              <a:gd name="connsiteY2" fmla="*/ 386041 h 386041"/>
              <a:gd name="connsiteX3" fmla="*/ 0 w 3144088"/>
              <a:gd name="connsiteY3" fmla="*/ 386041 h 386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4088" h="386041">
                <a:moveTo>
                  <a:pt x="0" y="0"/>
                </a:moveTo>
                <a:lnTo>
                  <a:pt x="3144088" y="0"/>
                </a:lnTo>
                <a:lnTo>
                  <a:pt x="2893538" y="386041"/>
                </a:lnTo>
                <a:lnTo>
                  <a:pt x="0" y="386041"/>
                </a:lnTo>
                <a:close/>
              </a:path>
            </a:pathLst>
          </a:custGeom>
          <a:solidFill>
            <a:srgbClr val="8F8453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36576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cap="small" dirty="0">
                <a:solidFill>
                  <a:schemeClr val="bg1"/>
                </a:solidFill>
                <a:cs typeface="Arial" pitchFamily="34" charset="0"/>
              </a:rPr>
              <a:t>Type B2: 6 Municipalities</a:t>
            </a:r>
          </a:p>
        </p:txBody>
      </p:sp>
      <p:sp>
        <p:nvSpPr>
          <p:cNvPr id="26" name="Freeform 25"/>
          <p:cNvSpPr/>
          <p:nvPr/>
        </p:nvSpPr>
        <p:spPr>
          <a:xfrm>
            <a:off x="0" y="3349912"/>
            <a:ext cx="3134401" cy="565322"/>
          </a:xfrm>
          <a:custGeom>
            <a:avLst/>
            <a:gdLst>
              <a:gd name="connsiteX0" fmla="*/ 0 w 2777568"/>
              <a:gd name="connsiteY0" fmla="*/ 0 h 565322"/>
              <a:gd name="connsiteX1" fmla="*/ 2777568 w 2777568"/>
              <a:gd name="connsiteY1" fmla="*/ 0 h 565322"/>
              <a:gd name="connsiteX2" fmla="*/ 2410661 w 2777568"/>
              <a:gd name="connsiteY2" fmla="*/ 565322 h 565322"/>
              <a:gd name="connsiteX3" fmla="*/ 0 w 2777568"/>
              <a:gd name="connsiteY3" fmla="*/ 565322 h 565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7568" h="565322">
                <a:moveTo>
                  <a:pt x="0" y="0"/>
                </a:moveTo>
                <a:lnTo>
                  <a:pt x="2777568" y="0"/>
                </a:lnTo>
                <a:lnTo>
                  <a:pt x="2410661" y="565322"/>
                </a:lnTo>
                <a:lnTo>
                  <a:pt x="0" y="565322"/>
                </a:lnTo>
                <a:close/>
              </a:path>
            </a:pathLst>
          </a:custGeom>
          <a:solidFill>
            <a:srgbClr val="ABDDA4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36576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cap="small" dirty="0">
                <a:solidFill>
                  <a:schemeClr val="bg1"/>
                </a:solidFill>
                <a:cs typeface="Arial" pitchFamily="34" charset="0"/>
              </a:rPr>
              <a:t>Type B3: 13 Municipalities</a:t>
            </a:r>
          </a:p>
        </p:txBody>
      </p:sp>
      <p:sp>
        <p:nvSpPr>
          <p:cNvPr id="27" name="Freeform 26"/>
          <p:cNvSpPr/>
          <p:nvPr/>
        </p:nvSpPr>
        <p:spPr>
          <a:xfrm>
            <a:off x="0" y="4100182"/>
            <a:ext cx="2647459" cy="819167"/>
          </a:xfrm>
          <a:custGeom>
            <a:avLst/>
            <a:gdLst>
              <a:gd name="connsiteX0" fmla="*/ 0 w 2290625"/>
              <a:gd name="connsiteY0" fmla="*/ 0 h 819167"/>
              <a:gd name="connsiteX1" fmla="*/ 2290625 w 2290625"/>
              <a:gd name="connsiteY1" fmla="*/ 0 h 819167"/>
              <a:gd name="connsiteX2" fmla="*/ 1758967 w 2290625"/>
              <a:gd name="connsiteY2" fmla="*/ 819167 h 819167"/>
              <a:gd name="connsiteX3" fmla="*/ 0 w 2290625"/>
              <a:gd name="connsiteY3" fmla="*/ 819167 h 81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0625" h="819167">
                <a:moveTo>
                  <a:pt x="0" y="0"/>
                </a:moveTo>
                <a:lnTo>
                  <a:pt x="2290625" y="0"/>
                </a:lnTo>
                <a:lnTo>
                  <a:pt x="1758967" y="819167"/>
                </a:lnTo>
                <a:lnTo>
                  <a:pt x="0" y="819167"/>
                </a:lnTo>
                <a:close/>
              </a:path>
            </a:pathLst>
          </a:custGeom>
          <a:solidFill>
            <a:srgbClr val="398BBE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36576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cap="small" dirty="0">
                <a:solidFill>
                  <a:schemeClr val="bg1"/>
                </a:solidFill>
                <a:cs typeface="Arial" pitchFamily="34" charset="0"/>
              </a:rPr>
              <a:t>Type B4: 28 Municipalities</a:t>
            </a:r>
          </a:p>
        </p:txBody>
      </p:sp>
      <p:sp>
        <p:nvSpPr>
          <p:cNvPr id="28" name="Freeform 27"/>
          <p:cNvSpPr/>
          <p:nvPr/>
        </p:nvSpPr>
        <p:spPr>
          <a:xfrm>
            <a:off x="4728689" y="1445051"/>
            <a:ext cx="4415311" cy="655446"/>
          </a:xfrm>
          <a:custGeom>
            <a:avLst/>
            <a:gdLst>
              <a:gd name="connsiteX0" fmla="*/ 0 w 4013867"/>
              <a:gd name="connsiteY0" fmla="*/ 0 h 655446"/>
              <a:gd name="connsiteX1" fmla="*/ 4013867 w 4013867"/>
              <a:gd name="connsiteY1" fmla="*/ 0 h 655446"/>
              <a:gd name="connsiteX2" fmla="*/ 4013867 w 4013867"/>
              <a:gd name="connsiteY2" fmla="*/ 655446 h 655446"/>
              <a:gd name="connsiteX3" fmla="*/ 425400 w 4013867"/>
              <a:gd name="connsiteY3" fmla="*/ 655446 h 655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3867" h="655446">
                <a:moveTo>
                  <a:pt x="0" y="0"/>
                </a:moveTo>
                <a:lnTo>
                  <a:pt x="4013867" y="0"/>
                </a:lnTo>
                <a:lnTo>
                  <a:pt x="4013867" y="655446"/>
                </a:lnTo>
                <a:lnTo>
                  <a:pt x="425400" y="655446"/>
                </a:lnTo>
                <a:close/>
              </a:path>
            </a:pathLst>
          </a:custGeom>
          <a:solidFill>
            <a:srgbClr val="D719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rtlCol="0" anchor="ctr"/>
          <a:lstStyle/>
          <a:p>
            <a:pPr algn="r"/>
            <a:endParaRPr lang="en-US" sz="1600" cap="small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9" name="Freeform 28"/>
          <p:cNvSpPr/>
          <p:nvPr/>
        </p:nvSpPr>
        <p:spPr>
          <a:xfrm>
            <a:off x="5236253" y="2227094"/>
            <a:ext cx="3907747" cy="402591"/>
          </a:xfrm>
          <a:custGeom>
            <a:avLst/>
            <a:gdLst>
              <a:gd name="connsiteX0" fmla="*/ 0 w 3506303"/>
              <a:gd name="connsiteY0" fmla="*/ 0 h 402591"/>
              <a:gd name="connsiteX1" fmla="*/ 3506303 w 3506303"/>
              <a:gd name="connsiteY1" fmla="*/ 0 h 402591"/>
              <a:gd name="connsiteX2" fmla="*/ 3506303 w 3506303"/>
              <a:gd name="connsiteY2" fmla="*/ 402591 h 402591"/>
              <a:gd name="connsiteX3" fmla="*/ 261291 w 3506303"/>
              <a:gd name="connsiteY3" fmla="*/ 402591 h 402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6303" h="402591">
                <a:moveTo>
                  <a:pt x="0" y="0"/>
                </a:moveTo>
                <a:lnTo>
                  <a:pt x="3506303" y="0"/>
                </a:lnTo>
                <a:lnTo>
                  <a:pt x="3506303" y="402591"/>
                </a:lnTo>
                <a:lnTo>
                  <a:pt x="261291" y="402591"/>
                </a:lnTo>
                <a:close/>
              </a:path>
            </a:pathLst>
          </a:custGeom>
          <a:solidFill>
            <a:srgbClr val="FF7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rtlCol="0" anchor="ctr"/>
          <a:lstStyle/>
          <a:p>
            <a:pPr algn="r"/>
            <a:endParaRPr lang="en-US" sz="1200" cap="small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0" name="Freeform 29"/>
          <p:cNvSpPr/>
          <p:nvPr/>
        </p:nvSpPr>
        <p:spPr>
          <a:xfrm>
            <a:off x="5598469" y="2785187"/>
            <a:ext cx="3545531" cy="386041"/>
          </a:xfrm>
          <a:custGeom>
            <a:avLst/>
            <a:gdLst>
              <a:gd name="connsiteX0" fmla="*/ 0 w 3144087"/>
              <a:gd name="connsiteY0" fmla="*/ 0 h 386041"/>
              <a:gd name="connsiteX1" fmla="*/ 3144087 w 3144087"/>
              <a:gd name="connsiteY1" fmla="*/ 0 h 386041"/>
              <a:gd name="connsiteX2" fmla="*/ 3144087 w 3144087"/>
              <a:gd name="connsiteY2" fmla="*/ 386041 h 386041"/>
              <a:gd name="connsiteX3" fmla="*/ 250549 w 3144087"/>
              <a:gd name="connsiteY3" fmla="*/ 386041 h 386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4087" h="386041">
                <a:moveTo>
                  <a:pt x="0" y="0"/>
                </a:moveTo>
                <a:lnTo>
                  <a:pt x="3144087" y="0"/>
                </a:lnTo>
                <a:lnTo>
                  <a:pt x="3144087" y="386041"/>
                </a:lnTo>
                <a:lnTo>
                  <a:pt x="250549" y="386041"/>
                </a:lnTo>
                <a:close/>
              </a:path>
            </a:pathLst>
          </a:custGeom>
          <a:solidFill>
            <a:srgbClr val="8F84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rtlCol="0" anchor="ctr"/>
          <a:lstStyle/>
          <a:p>
            <a:pPr algn="r"/>
            <a:endParaRPr lang="en-US" sz="1050" cap="small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1" name="Freeform 30"/>
          <p:cNvSpPr/>
          <p:nvPr/>
        </p:nvSpPr>
        <p:spPr>
          <a:xfrm>
            <a:off x="5964986" y="3349912"/>
            <a:ext cx="3179013" cy="565322"/>
          </a:xfrm>
          <a:custGeom>
            <a:avLst/>
            <a:gdLst>
              <a:gd name="connsiteX0" fmla="*/ 0 w 2777568"/>
              <a:gd name="connsiteY0" fmla="*/ 0 h 565322"/>
              <a:gd name="connsiteX1" fmla="*/ 2777568 w 2777568"/>
              <a:gd name="connsiteY1" fmla="*/ 0 h 565322"/>
              <a:gd name="connsiteX2" fmla="*/ 2777568 w 2777568"/>
              <a:gd name="connsiteY2" fmla="*/ 565322 h 565322"/>
              <a:gd name="connsiteX3" fmla="*/ 366908 w 2777568"/>
              <a:gd name="connsiteY3" fmla="*/ 565322 h 565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7568" h="565322">
                <a:moveTo>
                  <a:pt x="0" y="0"/>
                </a:moveTo>
                <a:lnTo>
                  <a:pt x="2777568" y="0"/>
                </a:lnTo>
                <a:lnTo>
                  <a:pt x="2777568" y="565322"/>
                </a:lnTo>
                <a:lnTo>
                  <a:pt x="366908" y="565322"/>
                </a:lnTo>
                <a:close/>
              </a:path>
            </a:pathLst>
          </a:custGeom>
          <a:solidFill>
            <a:srgbClr val="BBA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rtlCol="0" anchor="ctr"/>
          <a:lstStyle/>
          <a:p>
            <a:pPr algn="r"/>
            <a:endParaRPr lang="en-US" sz="1100" cap="small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</p:txBody>
      </p:sp>
      <p:sp>
        <p:nvSpPr>
          <p:cNvPr id="32" name="Freeform 31"/>
          <p:cNvSpPr/>
          <p:nvPr/>
        </p:nvSpPr>
        <p:spPr>
          <a:xfrm>
            <a:off x="6443493" y="4100182"/>
            <a:ext cx="2700506" cy="819167"/>
          </a:xfrm>
          <a:custGeom>
            <a:avLst/>
            <a:gdLst>
              <a:gd name="connsiteX0" fmla="*/ 0 w 2290625"/>
              <a:gd name="connsiteY0" fmla="*/ 0 h 819167"/>
              <a:gd name="connsiteX1" fmla="*/ 2290625 w 2290625"/>
              <a:gd name="connsiteY1" fmla="*/ 0 h 819167"/>
              <a:gd name="connsiteX2" fmla="*/ 2290625 w 2290625"/>
              <a:gd name="connsiteY2" fmla="*/ 819167 h 819167"/>
              <a:gd name="connsiteX3" fmla="*/ 531659 w 2290625"/>
              <a:gd name="connsiteY3" fmla="*/ 819167 h 81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0625" h="819167">
                <a:moveTo>
                  <a:pt x="0" y="0"/>
                </a:moveTo>
                <a:lnTo>
                  <a:pt x="2290625" y="0"/>
                </a:lnTo>
                <a:lnTo>
                  <a:pt x="2290625" y="819167"/>
                </a:lnTo>
                <a:lnTo>
                  <a:pt x="531659" y="819167"/>
                </a:lnTo>
                <a:close/>
              </a:path>
            </a:pathLst>
          </a:custGeom>
          <a:solidFill>
            <a:srgbClr val="398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rtlCol="0" anchor="ctr"/>
          <a:lstStyle/>
          <a:p>
            <a:endParaRPr lang="en-ZA" sz="900" cap="small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286881" y="4567081"/>
            <a:ext cx="433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28</a:t>
            </a:r>
            <a:endParaRPr lang="en-ZA" b="1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646543" y="3723694"/>
            <a:ext cx="433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13</a:t>
            </a:r>
            <a:endParaRPr lang="en-ZA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944774" y="2969694"/>
            <a:ext cx="433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6</a:t>
            </a:r>
            <a:endParaRPr lang="en-ZA" dirty="0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172843" y="2430273"/>
            <a:ext cx="433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3</a:t>
            </a:r>
            <a:endParaRPr lang="en-ZA" dirty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336993" y="1777886"/>
            <a:ext cx="433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</a:t>
            </a:r>
            <a:endParaRPr lang="en-ZA" dirty="0">
              <a:solidFill>
                <a:schemeClr val="bg1"/>
              </a:solidFill>
            </a:endParaRPr>
          </a:p>
        </p:txBody>
      </p:sp>
      <p:sp>
        <p:nvSpPr>
          <p:cNvPr id="61" name="Freeform 60"/>
          <p:cNvSpPr/>
          <p:nvPr/>
        </p:nvSpPr>
        <p:spPr>
          <a:xfrm>
            <a:off x="4704450" y="-40185"/>
            <a:ext cx="4439550" cy="1385427"/>
          </a:xfrm>
          <a:custGeom>
            <a:avLst/>
            <a:gdLst>
              <a:gd name="connsiteX0" fmla="*/ 77408 w 5647766"/>
              <a:gd name="connsiteY0" fmla="*/ 0 h 3283418"/>
              <a:gd name="connsiteX1" fmla="*/ 5570358 w 5647766"/>
              <a:gd name="connsiteY1" fmla="*/ 0 h 3283418"/>
              <a:gd name="connsiteX2" fmla="*/ 5590395 w 5647766"/>
              <a:gd name="connsiteY2" fmla="*/ 73718 h 3283418"/>
              <a:gd name="connsiteX3" fmla="*/ 5647766 w 5647766"/>
              <a:gd name="connsiteY3" fmla="*/ 612085 h 3283418"/>
              <a:gd name="connsiteX4" fmla="*/ 2823883 w 5647766"/>
              <a:gd name="connsiteY4" fmla="*/ 3283418 h 3283418"/>
              <a:gd name="connsiteX5" fmla="*/ 0 w 5647766"/>
              <a:gd name="connsiteY5" fmla="*/ 612085 h 3283418"/>
              <a:gd name="connsiteX6" fmla="*/ 57371 w 5647766"/>
              <a:gd name="connsiteY6" fmla="*/ 73718 h 3283418"/>
              <a:gd name="connsiteX7" fmla="*/ 77408 w 5647766"/>
              <a:gd name="connsiteY7" fmla="*/ 0 h 3283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7766" h="3283418">
                <a:moveTo>
                  <a:pt x="77408" y="0"/>
                </a:moveTo>
                <a:lnTo>
                  <a:pt x="5570358" y="0"/>
                </a:lnTo>
                <a:lnTo>
                  <a:pt x="5590395" y="73718"/>
                </a:lnTo>
                <a:cubicBezTo>
                  <a:pt x="5628011" y="247616"/>
                  <a:pt x="5647766" y="427668"/>
                  <a:pt x="5647766" y="612085"/>
                </a:cubicBezTo>
                <a:cubicBezTo>
                  <a:pt x="5647766" y="2087421"/>
                  <a:pt x="4383471" y="3283418"/>
                  <a:pt x="2823883" y="3283418"/>
                </a:cubicBezTo>
                <a:cubicBezTo>
                  <a:pt x="1264295" y="3283418"/>
                  <a:pt x="0" y="2087421"/>
                  <a:pt x="0" y="612085"/>
                </a:cubicBezTo>
                <a:cubicBezTo>
                  <a:pt x="0" y="427668"/>
                  <a:pt x="19755" y="247616"/>
                  <a:pt x="57371" y="73718"/>
                </a:cubicBezTo>
                <a:lnTo>
                  <a:pt x="77408" y="0"/>
                </a:lnTo>
                <a:close/>
              </a:path>
            </a:pathLst>
          </a:custGeom>
          <a:solidFill>
            <a:srgbClr val="56C4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Municipal Infrastructure Investment Framework (MIIF) used to distinguish Municipalities</a:t>
            </a: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34" t="3651" r="27222" b="4406"/>
          <a:stretch/>
        </p:blipFill>
        <p:spPr>
          <a:xfrm>
            <a:off x="6572103" y="4926505"/>
            <a:ext cx="1820991" cy="1966454"/>
          </a:xfrm>
          <a:prstGeom prst="rect">
            <a:avLst/>
          </a:prstGeom>
        </p:spPr>
      </p:pic>
      <p:sp>
        <p:nvSpPr>
          <p:cNvPr id="62" name="TextBox 61"/>
          <p:cNvSpPr txBox="1"/>
          <p:nvPr/>
        </p:nvSpPr>
        <p:spPr>
          <a:xfrm>
            <a:off x="7004491" y="5245653"/>
            <a:ext cx="319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dirty="0">
              <a:solidFill>
                <a:schemeClr val="bg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501527" y="1593220"/>
            <a:ext cx="36424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ZA" dirty="0">
                <a:solidFill>
                  <a:schemeClr val="bg1"/>
                </a:solidFill>
              </a:rPr>
              <a:t>Metropolitan municipalities (metros)</a:t>
            </a:r>
          </a:p>
        </p:txBody>
      </p:sp>
      <p:sp>
        <p:nvSpPr>
          <p:cNvPr id="34" name="Rectangle 33"/>
          <p:cNvSpPr/>
          <p:nvPr/>
        </p:nvSpPr>
        <p:spPr>
          <a:xfrm>
            <a:off x="4516309" y="2177843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</a:rPr>
              <a:t>Secondary cities, local municipalities </a:t>
            </a:r>
            <a:endParaRPr lang="en-US" sz="1200" dirty="0" smtClean="0">
              <a:solidFill>
                <a:schemeClr val="bg1"/>
              </a:solidFill>
            </a:endParaRPr>
          </a:p>
          <a:p>
            <a:pPr algn="r"/>
            <a:r>
              <a:rPr lang="en-US" sz="1200" dirty="0" smtClean="0">
                <a:solidFill>
                  <a:schemeClr val="bg1"/>
                </a:solidFill>
              </a:rPr>
              <a:t>with </a:t>
            </a:r>
            <a:r>
              <a:rPr lang="en-US" sz="1200" dirty="0">
                <a:solidFill>
                  <a:schemeClr val="bg1"/>
                </a:solidFill>
              </a:rPr>
              <a:t>the largest budgets</a:t>
            </a:r>
          </a:p>
        </p:txBody>
      </p:sp>
      <p:sp>
        <p:nvSpPr>
          <p:cNvPr id="35" name="Rectangle 34"/>
          <p:cNvSpPr/>
          <p:nvPr/>
        </p:nvSpPr>
        <p:spPr>
          <a:xfrm>
            <a:off x="7322763" y="2737351"/>
            <a:ext cx="18296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</a:rPr>
              <a:t>Local municipalities with </a:t>
            </a:r>
            <a:r>
              <a:rPr lang="en-US" sz="1200" dirty="0" smtClean="0">
                <a:solidFill>
                  <a:schemeClr val="bg1"/>
                </a:solidFill>
              </a:rPr>
              <a:t>a</a:t>
            </a:r>
          </a:p>
          <a:p>
            <a:pPr algn="r"/>
            <a:r>
              <a:rPr lang="en-US" sz="1200" dirty="0" smtClean="0">
                <a:solidFill>
                  <a:schemeClr val="bg1"/>
                </a:solidFill>
              </a:rPr>
              <a:t> </a:t>
            </a:r>
            <a:r>
              <a:rPr lang="en-US" sz="1200" dirty="0">
                <a:solidFill>
                  <a:schemeClr val="bg1"/>
                </a:solidFill>
              </a:rPr>
              <a:t>large town as core</a:t>
            </a:r>
          </a:p>
        </p:txBody>
      </p:sp>
      <p:sp>
        <p:nvSpPr>
          <p:cNvPr id="36" name="Rectangle 35"/>
          <p:cNvSpPr/>
          <p:nvPr/>
        </p:nvSpPr>
        <p:spPr>
          <a:xfrm>
            <a:off x="4591872" y="3327139"/>
            <a:ext cx="4572000" cy="6001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</a:rPr>
              <a:t>Local municipalities with small </a:t>
            </a:r>
            <a:r>
              <a:rPr lang="en-US" sz="1100" dirty="0" smtClean="0">
                <a:solidFill>
                  <a:schemeClr val="bg1"/>
                </a:solidFill>
              </a:rPr>
              <a:t>towns, relatively</a:t>
            </a:r>
          </a:p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>
                <a:solidFill>
                  <a:schemeClr val="bg1"/>
                </a:solidFill>
              </a:rPr>
              <a:t>small population, significant proportion of</a:t>
            </a:r>
          </a:p>
          <a:p>
            <a:pPr algn="r"/>
            <a:r>
              <a:rPr lang="en-US" sz="1100" dirty="0">
                <a:solidFill>
                  <a:schemeClr val="bg1"/>
                </a:solidFill>
              </a:rPr>
              <a:t> urban population but with no large town as core</a:t>
            </a:r>
          </a:p>
        </p:txBody>
      </p:sp>
      <p:sp>
        <p:nvSpPr>
          <p:cNvPr id="37" name="Rectangle 36"/>
          <p:cNvSpPr/>
          <p:nvPr/>
        </p:nvSpPr>
        <p:spPr>
          <a:xfrm>
            <a:off x="6131239" y="4106059"/>
            <a:ext cx="30326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</a:rPr>
              <a:t>Local municipalities which are mainly </a:t>
            </a:r>
            <a:endParaRPr lang="en-US" sz="1200" dirty="0" smtClean="0">
              <a:solidFill>
                <a:schemeClr val="bg1"/>
              </a:solidFill>
            </a:endParaRPr>
          </a:p>
          <a:p>
            <a:pPr algn="r"/>
            <a:r>
              <a:rPr lang="en-US" sz="1200" dirty="0" smtClean="0">
                <a:solidFill>
                  <a:schemeClr val="bg1"/>
                </a:solidFill>
              </a:rPr>
              <a:t>rural </a:t>
            </a:r>
            <a:r>
              <a:rPr lang="en-US" sz="1200" dirty="0">
                <a:solidFill>
                  <a:schemeClr val="bg1"/>
                </a:solidFill>
              </a:rPr>
              <a:t>with communal tenure and with</a:t>
            </a:r>
            <a:r>
              <a:rPr lang="en-US" sz="1200" dirty="0" smtClean="0">
                <a:solidFill>
                  <a:schemeClr val="bg1"/>
                </a:solidFill>
              </a:rPr>
              <a:t>,</a:t>
            </a:r>
          </a:p>
          <a:p>
            <a:pPr algn="r"/>
            <a:r>
              <a:rPr lang="en-US" sz="1200" dirty="0" smtClean="0">
                <a:solidFill>
                  <a:schemeClr val="bg1"/>
                </a:solidFill>
              </a:rPr>
              <a:t> </a:t>
            </a:r>
            <a:r>
              <a:rPr lang="en-US" sz="1200" dirty="0">
                <a:solidFill>
                  <a:schemeClr val="bg1"/>
                </a:solidFill>
              </a:rPr>
              <a:t>at </a:t>
            </a:r>
            <a:r>
              <a:rPr lang="en-US" sz="1200" dirty="0" smtClean="0">
                <a:solidFill>
                  <a:schemeClr val="bg1"/>
                </a:solidFill>
              </a:rPr>
              <a:t>most, one </a:t>
            </a:r>
            <a:r>
              <a:rPr lang="en-US" sz="1200" dirty="0">
                <a:solidFill>
                  <a:schemeClr val="bg1"/>
                </a:solidFill>
              </a:rPr>
              <a:t>or two small </a:t>
            </a:r>
            <a:r>
              <a:rPr lang="en-US" sz="1200" dirty="0" smtClean="0">
                <a:solidFill>
                  <a:schemeClr val="bg1"/>
                </a:solidFill>
              </a:rPr>
              <a:t>towns</a:t>
            </a:r>
          </a:p>
          <a:p>
            <a:pPr algn="r"/>
            <a:r>
              <a:rPr lang="en-US" sz="1200" dirty="0" smtClean="0">
                <a:solidFill>
                  <a:schemeClr val="bg1"/>
                </a:solidFill>
              </a:rPr>
              <a:t> </a:t>
            </a:r>
            <a:r>
              <a:rPr lang="en-US" sz="1200" dirty="0">
                <a:solidFill>
                  <a:schemeClr val="bg1"/>
                </a:solidFill>
              </a:rPr>
              <a:t>in  their area</a:t>
            </a:r>
          </a:p>
        </p:txBody>
      </p:sp>
      <p:pic>
        <p:nvPicPr>
          <p:cNvPr id="4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530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34" t="3651" r="27222" b="4406"/>
          <a:stretch/>
        </p:blipFill>
        <p:spPr>
          <a:xfrm>
            <a:off x="5138810" y="1157163"/>
            <a:ext cx="3686969" cy="398149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317775" y="519923"/>
            <a:ext cx="2014217" cy="207051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10.9M </a:t>
            </a:r>
            <a:r>
              <a:rPr lang="en-US" sz="28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People </a:t>
            </a:r>
          </a:p>
        </p:txBody>
      </p:sp>
      <p:sp>
        <p:nvSpPr>
          <p:cNvPr id="8" name="Oval 7"/>
          <p:cNvSpPr/>
          <p:nvPr/>
        </p:nvSpPr>
        <p:spPr>
          <a:xfrm>
            <a:off x="317775" y="3337166"/>
            <a:ext cx="2014217" cy="207051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20% </a:t>
            </a:r>
            <a:r>
              <a:rPr lang="en-US" sz="20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of the </a:t>
            </a:r>
            <a:r>
              <a:rPr lang="en-US" sz="20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SA’s population</a:t>
            </a:r>
            <a:endParaRPr lang="en-US" sz="2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945963" y="519923"/>
            <a:ext cx="2014217" cy="207051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Type </a:t>
            </a:r>
            <a:r>
              <a:rPr lang="en-US" sz="2800" b="1" dirty="0" smtClean="0">
                <a:ln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solidFill>
                  <a:srgbClr val="FF0000"/>
                </a:solidFill>
              </a:rPr>
              <a:t>A</a:t>
            </a:r>
            <a:r>
              <a:rPr lang="en-US" b="1" dirty="0" smtClean="0">
                <a:ln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  <a:r>
              <a:rPr lang="en-US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and </a:t>
            </a:r>
            <a:r>
              <a:rPr lang="en-US" sz="2800" b="1" dirty="0">
                <a:solidFill>
                  <a:srgbClr val="FF7F00"/>
                </a:solidFill>
              </a:rPr>
              <a:t>B1</a:t>
            </a:r>
            <a:r>
              <a:rPr lang="en-US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  </a:t>
            </a:r>
            <a:r>
              <a:rPr lang="en-US" sz="1400" dirty="0" smtClean="0"/>
              <a:t>Municipalities in KZN constitute </a:t>
            </a:r>
            <a:r>
              <a:rPr lang="en-US" sz="24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50% </a:t>
            </a:r>
            <a:r>
              <a:rPr lang="en-US" sz="1400" dirty="0" smtClean="0"/>
              <a:t>of the population</a:t>
            </a:r>
            <a:endParaRPr lang="en-ZA" sz="1400" dirty="0">
              <a:solidFill>
                <a:srgbClr val="FFC000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2945963" y="3337166"/>
            <a:ext cx="2014217" cy="207051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Type B4 </a:t>
            </a:r>
            <a:r>
              <a:rPr lang="en-US" sz="1400" dirty="0" smtClean="0"/>
              <a:t>make up </a:t>
            </a:r>
            <a:r>
              <a:rPr lang="en-US" sz="20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55%</a:t>
            </a:r>
            <a:r>
              <a:rPr lang="en-US" sz="1400" dirty="0" smtClean="0"/>
              <a:t> of local municipalities</a:t>
            </a:r>
            <a:endParaRPr lang="en-ZA" sz="1400" dirty="0">
              <a:solidFill>
                <a:srgbClr val="FFC000"/>
              </a:solidFill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7480300" y="497194"/>
            <a:ext cx="1295400" cy="950606"/>
            <a:chOff x="7480300" y="497194"/>
            <a:chExt cx="1295400" cy="950606"/>
          </a:xfrm>
        </p:grpSpPr>
        <p:sp>
          <p:nvSpPr>
            <p:cNvPr id="3" name="TextBox 2"/>
            <p:cNvSpPr txBox="1"/>
            <p:nvPr/>
          </p:nvSpPr>
          <p:spPr>
            <a:xfrm>
              <a:off x="7480300" y="497194"/>
              <a:ext cx="1295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2B83BA"/>
                  </a:solidFill>
                </a:rPr>
                <a:t>Type B4</a:t>
              </a:r>
              <a:endParaRPr lang="en-ZA" b="1" dirty="0">
                <a:solidFill>
                  <a:srgbClr val="2B83BA"/>
                </a:solidFill>
              </a:endParaRPr>
            </a:p>
          </p:txBody>
        </p:sp>
        <p:cxnSp>
          <p:nvCxnSpPr>
            <p:cNvPr id="5" name="Straight Connector 4"/>
            <p:cNvCxnSpPr>
              <a:stCxn id="3" idx="2"/>
            </p:cNvCxnSpPr>
            <p:nvPr/>
          </p:nvCxnSpPr>
          <p:spPr>
            <a:xfrm>
              <a:off x="8128000" y="866526"/>
              <a:ext cx="241300" cy="581274"/>
            </a:xfrm>
            <a:prstGeom prst="line">
              <a:avLst/>
            </a:prstGeom>
            <a:ln w="22225">
              <a:solidFill>
                <a:srgbClr val="2B83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43"/>
          <p:cNvGrpSpPr/>
          <p:nvPr/>
        </p:nvGrpSpPr>
        <p:grpSpPr>
          <a:xfrm>
            <a:off x="7084893" y="3968950"/>
            <a:ext cx="1690807" cy="613462"/>
            <a:chOff x="7084893" y="3968950"/>
            <a:chExt cx="1690807" cy="613462"/>
          </a:xfrm>
        </p:grpSpPr>
        <p:sp>
          <p:nvSpPr>
            <p:cNvPr id="12" name="TextBox 11"/>
            <p:cNvSpPr txBox="1"/>
            <p:nvPr/>
          </p:nvSpPr>
          <p:spPr>
            <a:xfrm>
              <a:off x="7480300" y="4213080"/>
              <a:ext cx="1295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D7191C"/>
                  </a:solidFill>
                </a:rPr>
                <a:t>Type A</a:t>
              </a:r>
              <a:endParaRPr lang="en-ZA" b="1" dirty="0">
                <a:solidFill>
                  <a:srgbClr val="D7191C"/>
                </a:solidFill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7084893" y="3968950"/>
              <a:ext cx="395407" cy="396608"/>
            </a:xfrm>
            <a:prstGeom prst="line">
              <a:avLst/>
            </a:prstGeom>
            <a:ln w="22225">
              <a:solidFill>
                <a:srgbClr val="D719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41"/>
          <p:cNvGrpSpPr/>
          <p:nvPr/>
        </p:nvGrpSpPr>
        <p:grpSpPr>
          <a:xfrm>
            <a:off x="5778500" y="843796"/>
            <a:ext cx="1295400" cy="950606"/>
            <a:chOff x="5778500" y="843796"/>
            <a:chExt cx="1295400" cy="950606"/>
          </a:xfrm>
        </p:grpSpPr>
        <p:sp>
          <p:nvSpPr>
            <p:cNvPr id="15" name="TextBox 14"/>
            <p:cNvSpPr txBox="1"/>
            <p:nvPr/>
          </p:nvSpPr>
          <p:spPr>
            <a:xfrm>
              <a:off x="5778500" y="843796"/>
              <a:ext cx="1295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AADDA3"/>
                  </a:solidFill>
                </a:rPr>
                <a:t>Type B3</a:t>
              </a:r>
              <a:endParaRPr lang="en-ZA" b="1" dirty="0">
                <a:solidFill>
                  <a:srgbClr val="AADDA3"/>
                </a:solidFill>
              </a:endParaRPr>
            </a:p>
          </p:txBody>
        </p:sp>
        <p:cxnSp>
          <p:nvCxnSpPr>
            <p:cNvPr id="16" name="Straight Connector 15"/>
            <p:cNvCxnSpPr>
              <a:stCxn id="15" idx="2"/>
            </p:cNvCxnSpPr>
            <p:nvPr/>
          </p:nvCxnSpPr>
          <p:spPr>
            <a:xfrm>
              <a:off x="6426200" y="1213128"/>
              <a:ext cx="241300" cy="581274"/>
            </a:xfrm>
            <a:prstGeom prst="line">
              <a:avLst/>
            </a:prstGeom>
            <a:ln w="22225">
              <a:solidFill>
                <a:srgbClr val="AADD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/>
          <p:cNvGrpSpPr/>
          <p:nvPr/>
        </p:nvGrpSpPr>
        <p:grpSpPr>
          <a:xfrm>
            <a:off x="5100710" y="1263134"/>
            <a:ext cx="1295400" cy="916208"/>
            <a:chOff x="5100710" y="1263134"/>
            <a:chExt cx="1295400" cy="916208"/>
          </a:xfrm>
        </p:grpSpPr>
        <p:sp>
          <p:nvSpPr>
            <p:cNvPr id="17" name="TextBox 16"/>
            <p:cNvSpPr txBox="1"/>
            <p:nvPr/>
          </p:nvSpPr>
          <p:spPr>
            <a:xfrm>
              <a:off x="5100710" y="1263134"/>
              <a:ext cx="1295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DAE61"/>
                  </a:solidFill>
                </a:rPr>
                <a:t>Type B1</a:t>
              </a:r>
              <a:endParaRPr lang="en-ZA" b="1" dirty="0">
                <a:solidFill>
                  <a:srgbClr val="FDAE61"/>
                </a:solidFill>
              </a:endParaRPr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5820556" y="1598068"/>
              <a:ext cx="241300" cy="581274"/>
            </a:xfrm>
            <a:prstGeom prst="line">
              <a:avLst/>
            </a:prstGeom>
            <a:ln w="22225">
              <a:solidFill>
                <a:srgbClr val="FDAE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/>
          <p:cNvGrpSpPr/>
          <p:nvPr/>
        </p:nvGrpSpPr>
        <p:grpSpPr>
          <a:xfrm>
            <a:off x="6667500" y="4606386"/>
            <a:ext cx="1305706" cy="656350"/>
            <a:chOff x="6667500" y="4606386"/>
            <a:chExt cx="1305706" cy="656350"/>
          </a:xfrm>
        </p:grpSpPr>
        <p:sp>
          <p:nvSpPr>
            <p:cNvPr id="19" name="TextBox 18"/>
            <p:cNvSpPr txBox="1"/>
            <p:nvPr/>
          </p:nvSpPr>
          <p:spPr>
            <a:xfrm>
              <a:off x="6677806" y="4893404"/>
              <a:ext cx="1295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8F8453"/>
                  </a:solidFill>
                </a:rPr>
                <a:t>Type B2</a:t>
              </a:r>
              <a:endParaRPr lang="en-ZA" b="1" dirty="0">
                <a:solidFill>
                  <a:srgbClr val="8F8453"/>
                </a:solidFill>
              </a:endParaRPr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6667500" y="4606386"/>
              <a:ext cx="469070" cy="419799"/>
            </a:xfrm>
            <a:prstGeom prst="line">
              <a:avLst/>
            </a:prstGeom>
            <a:ln w="22225">
              <a:solidFill>
                <a:srgbClr val="8F83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 45"/>
          <p:cNvGrpSpPr/>
          <p:nvPr/>
        </p:nvGrpSpPr>
        <p:grpSpPr>
          <a:xfrm>
            <a:off x="5453135" y="1879496"/>
            <a:ext cx="2420011" cy="2762335"/>
            <a:chOff x="5453135" y="1879496"/>
            <a:chExt cx="2420011" cy="2762335"/>
          </a:xfrm>
        </p:grpSpPr>
        <p:sp>
          <p:nvSpPr>
            <p:cNvPr id="34" name="TextBox 33"/>
            <p:cNvSpPr txBox="1"/>
            <p:nvPr/>
          </p:nvSpPr>
          <p:spPr>
            <a:xfrm>
              <a:off x="7282596" y="2276442"/>
              <a:ext cx="590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B4</a:t>
              </a:r>
              <a:endParaRPr lang="en-ZA" dirty="0">
                <a:solidFill>
                  <a:schemeClr val="bg1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453135" y="2884571"/>
              <a:ext cx="590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B4</a:t>
              </a:r>
              <a:endParaRPr lang="en-ZA" dirty="0">
                <a:solidFill>
                  <a:schemeClr val="bg1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014280" y="3959132"/>
              <a:ext cx="590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B4</a:t>
              </a:r>
              <a:endParaRPr lang="en-ZA"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588101" y="1879496"/>
              <a:ext cx="590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B3</a:t>
              </a:r>
              <a:endParaRPr lang="en-ZA" dirty="0">
                <a:solidFill>
                  <a:schemeClr val="bg1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069085" y="3069237"/>
              <a:ext cx="590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B3</a:t>
              </a:r>
              <a:endParaRPr lang="en-ZA" dirty="0">
                <a:solidFill>
                  <a:schemeClr val="bg1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485715" y="4272499"/>
              <a:ext cx="590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B2</a:t>
              </a:r>
              <a:endParaRPr lang="en-ZA" dirty="0">
                <a:solidFill>
                  <a:schemeClr val="bg1"/>
                </a:solidFill>
              </a:endParaRPr>
            </a:p>
          </p:txBody>
        </p:sp>
      </p:grpSp>
      <p:pic>
        <p:nvPicPr>
          <p:cNvPr id="2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72" y="6392862"/>
            <a:ext cx="177165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1688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34331</TotalTime>
  <Words>2226</Words>
  <Application>Microsoft Office PowerPoint</Application>
  <PresentationFormat>On-screen Show (4:3)</PresentationFormat>
  <Paragraphs>493</Paragraphs>
  <Slides>74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74</vt:i4>
      </vt:variant>
    </vt:vector>
  </HeadingPairs>
  <TitlesOfParts>
    <vt:vector size="80" baseType="lpstr">
      <vt:lpstr>Arial</vt:lpstr>
      <vt:lpstr>Calibri</vt:lpstr>
      <vt:lpstr>Calibri Light</vt:lpstr>
      <vt:lpstr>Elephant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Faizel Mohammed</dc:creator>
  <cp:lastModifiedBy>MARTIE MILNE</cp:lastModifiedBy>
  <cp:revision>518</cp:revision>
  <cp:lastPrinted>2016-02-03T10:02:27Z</cp:lastPrinted>
  <dcterms:created xsi:type="dcterms:W3CDTF">2016-01-04T07:40:53Z</dcterms:created>
  <dcterms:modified xsi:type="dcterms:W3CDTF">2016-02-11T13:15:50Z</dcterms:modified>
</cp:coreProperties>
</file>